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86" r:id="rId2"/>
    <p:sldId id="311" r:id="rId3"/>
    <p:sldId id="309" r:id="rId4"/>
    <p:sldId id="293" r:id="rId5"/>
    <p:sldId id="259" r:id="rId6"/>
    <p:sldId id="313" r:id="rId7"/>
    <p:sldId id="324" r:id="rId8"/>
    <p:sldId id="325" r:id="rId9"/>
    <p:sldId id="328" r:id="rId10"/>
    <p:sldId id="332" r:id="rId11"/>
    <p:sldId id="314" r:id="rId12"/>
    <p:sldId id="296" r:id="rId13"/>
    <p:sldId id="344" r:id="rId14"/>
    <p:sldId id="345" r:id="rId15"/>
    <p:sldId id="346" r:id="rId16"/>
    <p:sldId id="348" r:id="rId17"/>
    <p:sldId id="315" r:id="rId18"/>
    <p:sldId id="316" r:id="rId19"/>
    <p:sldId id="291" r:id="rId20"/>
    <p:sldId id="317" r:id="rId21"/>
    <p:sldId id="318" r:id="rId22"/>
    <p:sldId id="298" r:id="rId23"/>
    <p:sldId id="319" r:id="rId24"/>
    <p:sldId id="320" r:id="rId25"/>
    <p:sldId id="321" r:id="rId26"/>
    <p:sldId id="292" r:id="rId27"/>
    <p:sldId id="351" r:id="rId28"/>
    <p:sldId id="354" r:id="rId29"/>
    <p:sldId id="355" r:id="rId30"/>
    <p:sldId id="358" r:id="rId31"/>
    <p:sldId id="359" r:id="rId32"/>
    <p:sldId id="362" r:id="rId33"/>
    <p:sldId id="363" r:id="rId34"/>
    <p:sldId id="368" r:id="rId35"/>
    <p:sldId id="295" r:id="rId36"/>
    <p:sldId id="370" r:id="rId37"/>
    <p:sldId id="373" r:id="rId38"/>
  </p:sldIdLst>
  <p:sldSz cx="9144000" cy="6858000" type="screen4x3"/>
  <p:notesSz cx="6858000" cy="9144000"/>
  <p:embeddedFontLst>
    <p:embeddedFont>
      <p:font typeface="2  Titr" pitchFamily="2" charset="-78"/>
      <p:bold r:id="rId40"/>
    </p:embeddedFont>
    <p:embeddedFont>
      <p:font typeface="B Esfehan" pitchFamily="2" charset="-78"/>
      <p:bold r:id="rId41"/>
    </p:embeddedFont>
    <p:embeddedFont>
      <p:font typeface="B Titr" pitchFamily="2" charset="-78"/>
      <p:bold r:id="rId42"/>
    </p:embeddedFont>
    <p:embeddedFont>
      <p:font typeface="B Koodak" pitchFamily="2" charset="-78"/>
      <p:bold r:id="rId43"/>
    </p:embeddedFont>
    <p:embeddedFont>
      <p:font typeface="Verdana" pitchFamily="34" charset="0"/>
      <p:regular r:id="rId44"/>
      <p:bold r:id="rId45"/>
      <p:italic r:id="rId46"/>
      <p:boldItalic r:id="rId47"/>
    </p:embeddedFont>
    <p:embeddedFont>
      <p:font typeface="B Nazanin" pitchFamily="2" charset="-78"/>
      <p:regular r:id="rId48"/>
      <p:bold r:id="rId49"/>
    </p:embeddedFont>
    <p:embeddedFont>
      <p:font typeface="Arabic Typesetting" pitchFamily="66" charset="-78"/>
      <p:regular r:id="rId50"/>
    </p:embeddedFont>
    <p:embeddedFont>
      <p:font typeface="B Zar" pitchFamily="2" charset="-78"/>
      <p:regular r:id="rId51"/>
      <p:bold r:id="rId52"/>
    </p:embeddedFont>
    <p:embeddedFont>
      <p:font typeface="Wingdings 3" pitchFamily="18" charset="2"/>
      <p:regular r:id="rId53"/>
    </p:embeddedFont>
    <p:embeddedFont>
      <p:font typeface="AngsanaUPC" pitchFamily="18" charset="-34"/>
      <p:regular r:id="rId54"/>
      <p:bold r:id="rId55"/>
      <p:italic r:id="rId56"/>
      <p:boldItalic r:id="rId57"/>
    </p:embeddedFont>
    <p:embeddedFont>
      <p:font typeface="Calibri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E54"/>
    <a:srgbClr val="1F6D3D"/>
    <a:srgbClr val="5C529A"/>
    <a:srgbClr val="142D74"/>
    <a:srgbClr val="0B287C"/>
    <a:srgbClr val="3366FF"/>
    <a:srgbClr val="FFFFFF"/>
    <a:srgbClr val="1D208F"/>
    <a:srgbClr val="F4E59C"/>
    <a:srgbClr val="1D44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65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BDA5FD8-43DC-46A8-90A9-FB4628A1BE06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6A9D843-A785-47F8-9190-DAEA01BB6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055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 rot="21021118">
            <a:off x="5638800" y="32004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6629400" y="632460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www.Win2Farsi.com  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7543800" cy="8382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5146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00800"/>
            <a:ext cx="1371600" cy="152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4648200" y="6400800"/>
            <a:ext cx="838200" cy="152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3A35B4-FC01-4A84-8AEB-599E30759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FFB7-B0FD-40D0-ADF2-2F346E9E4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383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626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EE9D-0EB9-4681-9F3B-84A5E3C22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35E-F15C-4BAA-9B23-D870AB38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EC5B-E852-45BD-9BF8-60EA1FEDF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D4DE-1C41-4358-9A87-C6C0DB20F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240F0-70F1-44C5-8873-4E885ACE9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49D6-6926-4FAB-A4CF-BBDF205F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71D8-9775-4F8C-B5C3-37A152554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5798-420E-4107-8628-877054274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8014-DDD2-47A0-A58E-3DD479D88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AutoShape 44"/>
          <p:cNvSpPr>
            <a:spLocks noChangeArrowheads="1"/>
          </p:cNvSpPr>
          <p:nvPr/>
        </p:nvSpPr>
        <p:spPr bwMode="ltGray">
          <a:xfrm>
            <a:off x="457200" y="533400"/>
            <a:ext cx="8396288" cy="76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0000"/>
                  <a:invGamma/>
                </a:schemeClr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609600" y="600075"/>
            <a:ext cx="8175625" cy="6286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27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43" descr="guil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514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685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61125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225425"/>
            <a:ext cx="1790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61125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fld id="{EDF97D49-7440-4909-AC96-2061928C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40"/>
          <p:cNvSpPr txBox="1">
            <a:spLocks noChangeArrowheads="1"/>
          </p:cNvSpPr>
          <p:nvPr/>
        </p:nvSpPr>
        <p:spPr bwMode="gray">
          <a:xfrm rot="524425">
            <a:off x="609600" y="914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5943600" cy="316706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fa-I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2  Titr"/>
              </a:rPr>
              <a:t/>
            </a:r>
            <a:br>
              <a:rPr lang="fa-I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2  Titr"/>
              </a:rPr>
            </a:br>
            <a:r>
              <a:rPr lang="fa-I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2  Titr"/>
              </a:rPr>
              <a:t> برنامه تحول نظام سلامت</a:t>
            </a:r>
            <a:r>
              <a:rPr lang="fa-I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2  Titr" pitchFamily="2" charset="-78"/>
              </a:rPr>
              <a:t/>
            </a:r>
            <a:br>
              <a:rPr lang="fa-I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2  Titr" pitchFamily="2" charset="-78"/>
              </a:rPr>
            </a:br>
            <a:endParaRPr lang="en-US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cs typeface="2  Titr" pitchFamily="2" charset="-78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 bwMode="gray">
          <a:xfrm rot="21600000">
            <a:off x="6804023" y="6400800"/>
            <a:ext cx="2016125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endParaRPr lang="en-US" dirty="0" smtClean="0">
              <a:solidFill>
                <a:schemeClr val="tx2"/>
              </a:solidFill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 rot="20476325">
            <a:off x="5715000" y="3225730"/>
            <a:ext cx="1828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gray">
          <a:xfrm rot="20761805">
            <a:off x="5595419" y="3263830"/>
            <a:ext cx="21939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fa-IR" sz="2000" b="1" dirty="0" smtClean="0">
                <a:solidFill>
                  <a:schemeClr val="bg1">
                    <a:lumMod val="75000"/>
                  </a:schemeClr>
                </a:solidFill>
                <a:cs typeface="2  Titr" pitchFamily="2" charset="-78"/>
              </a:rPr>
              <a:t> </a:t>
            </a:r>
            <a:r>
              <a:rPr lang="fa-IR" sz="2000" b="1" dirty="0" smtClean="0">
                <a:solidFill>
                  <a:schemeClr val="bg1">
                    <a:lumMod val="75000"/>
                  </a:schemeClr>
                </a:solidFill>
                <a:cs typeface="2  Titr"/>
              </a:rPr>
              <a:t>برنامه تحول نظام سلامت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  <a:cs typeface="2  Tit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4800"/>
            <a:ext cx="35052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838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Esfehan" pitchFamily="2" charset="-78"/>
              </a:rPr>
              <a:t>به نام خالق هستي</a:t>
            </a:r>
            <a:endParaRPr lang="en-US" sz="4000" dirty="0">
              <a:solidFill>
                <a:srgbClr val="FF0000"/>
              </a:solidFill>
              <a:cs typeface="B Esfeh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algn="r">
              <a:buNone/>
            </a:pPr>
            <a:r>
              <a:rPr lang="fa-IR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65919"/>
            <a:ext cx="5257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b="1" dirty="0" smtClean="0">
                <a:solidFill>
                  <a:schemeClr val="accent3"/>
                </a:solidFill>
                <a:cs typeface="B Titr" pitchFamily="2" charset="-78"/>
              </a:rPr>
              <a:t>برنامه حمايت از ماندگاري پزشکان در مناطق محروم</a:t>
            </a:r>
            <a:endParaRPr lang="en-US" b="1" dirty="0" smtClean="0">
              <a:solidFill>
                <a:schemeClr val="accent3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477371">
            <a:off x="788204" y="981906"/>
            <a:ext cx="119422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676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>شيوه پرداخت به پزشکان متخصص و فوق تخصص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 rot="5400000">
            <a:off x="4416691" y="-1619119"/>
            <a:ext cx="98028" cy="8169410"/>
          </a:xfrm>
          <a:prstGeom prst="flowChartOffpage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2667000"/>
            <a:ext cx="876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پرداخت ثابت به ازاي هر 24 ساعت حضور فيزيکي در شهر مربوطه به صورت آنکالي به گروه هاي تخصصي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66153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براي همه گروه هاي تخصصي باليني و متخصصين داروسازي باليني و رشته هاي تخصصي پاراکلينيک (پاتولوژي ، آزمايشگاه تشخيصي طبي و دکتراي داروسازي )  به ازاي هر 24 ساعت حضور فيزيکي در سطح شهر به صورت آنکال  و يا آماده ارائه خدمت ، مبالغ قابل توجهی پرداخت مي گردد</a:t>
            </a:r>
            <a:endParaRPr lang="en-US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9000" y="4724400"/>
            <a:ext cx="15240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گروه الف: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بسته سوم</a:t>
            </a:r>
            <a:endParaRPr lang="en-US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r">
              <a:buNone/>
            </a:pPr>
            <a:r>
              <a:rPr lang="fa-IR" sz="19900" dirty="0" smtClean="0">
                <a:cs typeface="B Titr" pitchFamily="2" charset="-78"/>
              </a:rPr>
              <a:t>3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19400"/>
            <a:ext cx="655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3200" b="1" dirty="0" smtClean="0">
                <a:latin typeface="+mj-lt"/>
                <a:ea typeface="+mj-ea"/>
                <a:cs typeface="B Titr" pitchFamily="2" charset="-78"/>
              </a:rPr>
              <a:t>دستورالعمل برنامه حضور پزشکان متخصص مقيم در بيمارستانهاي وابسته به وزارت بهداشت ، درمان و آموزش پزشکي</a:t>
            </a:r>
            <a:endParaRPr lang="en-US" sz="3200" b="1" dirty="0" smtClean="0"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3"/>
          <p:cNvSpPr>
            <a:spLocks noChangeArrowheads="1"/>
          </p:cNvSpPr>
          <p:nvPr/>
        </p:nvSpPr>
        <p:spPr bwMode="gray">
          <a:xfrm>
            <a:off x="2895601" y="2557150"/>
            <a:ext cx="1295400" cy="576262"/>
          </a:xfrm>
          <a:prstGeom prst="chevron">
            <a:avLst>
              <a:gd name="adj" fmla="val 52514"/>
            </a:avLst>
          </a:prstGeom>
          <a:solidFill>
            <a:schemeClr val="accent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gray">
          <a:xfrm rot="11106231">
            <a:off x="5275768" y="5612374"/>
            <a:ext cx="1197449" cy="576262"/>
          </a:xfrm>
          <a:prstGeom prst="chevron">
            <a:avLst>
              <a:gd name="adj" fmla="val 52514"/>
            </a:avLst>
          </a:prstGeom>
          <a:solidFill>
            <a:schemeClr val="accent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gray">
          <a:xfrm>
            <a:off x="755650" y="1676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762000" y="1752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896938" y="1752600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898525" y="1828800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399" name="Oval 14"/>
          <p:cNvSpPr>
            <a:spLocks noChangeArrowheads="1"/>
          </p:cNvSpPr>
          <p:nvPr/>
        </p:nvSpPr>
        <p:spPr bwMode="gray">
          <a:xfrm>
            <a:off x="990600" y="1890712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6400" name="Group 15"/>
          <p:cNvGrpSpPr>
            <a:grpSpLocks/>
          </p:cNvGrpSpPr>
          <p:nvPr/>
        </p:nvGrpSpPr>
        <p:grpSpPr bwMode="auto">
          <a:xfrm>
            <a:off x="1017588" y="1905000"/>
            <a:ext cx="1636712" cy="1727200"/>
            <a:chOff x="4166" y="1706"/>
            <a:chExt cx="1252" cy="1252"/>
          </a:xfrm>
        </p:grpSpPr>
        <p:sp>
          <p:nvSpPr>
            <p:cNvPr id="1642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sp>
        <p:nvSpPr>
          <p:cNvPr id="70676" name="Oval 20"/>
          <p:cNvSpPr>
            <a:spLocks noChangeArrowheads="1"/>
          </p:cNvSpPr>
          <p:nvPr/>
        </p:nvSpPr>
        <p:spPr bwMode="gray">
          <a:xfrm>
            <a:off x="6858000" y="4191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gray">
          <a:xfrm>
            <a:off x="6831012" y="4164012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gray">
          <a:xfrm>
            <a:off x="7035800" y="4291013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7037387" y="42941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405" name="Oval 24"/>
          <p:cNvSpPr>
            <a:spLocks noChangeArrowheads="1"/>
          </p:cNvSpPr>
          <p:nvPr/>
        </p:nvSpPr>
        <p:spPr bwMode="gray">
          <a:xfrm>
            <a:off x="7129462" y="4384675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6406" name="Group 25"/>
          <p:cNvGrpSpPr>
            <a:grpSpLocks/>
          </p:cNvGrpSpPr>
          <p:nvPr/>
        </p:nvGrpSpPr>
        <p:grpSpPr bwMode="auto">
          <a:xfrm>
            <a:off x="7135812" y="4418012"/>
            <a:ext cx="1636712" cy="1636713"/>
            <a:chOff x="4166" y="1706"/>
            <a:chExt cx="1252" cy="1252"/>
          </a:xfrm>
        </p:grpSpPr>
        <p:sp>
          <p:nvSpPr>
            <p:cNvPr id="1641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641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642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6421" name="Oval 29"/>
            <p:cNvSpPr>
              <a:spLocks noChangeArrowheads="1"/>
            </p:cNvSpPr>
            <p:nvPr/>
          </p:nvSpPr>
          <p:spPr bwMode="gray">
            <a:xfrm>
              <a:off x="4263" y="1745"/>
              <a:ext cx="1111" cy="9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sz="1600"/>
            </a:p>
          </p:txBody>
        </p:sp>
      </p:grpSp>
      <p:sp>
        <p:nvSpPr>
          <p:cNvPr id="16412" name="Text Box 39"/>
          <p:cNvSpPr txBox="1">
            <a:spLocks noChangeArrowheads="1"/>
          </p:cNvSpPr>
          <p:nvPr/>
        </p:nvSpPr>
        <p:spPr bwMode="gray">
          <a:xfrm>
            <a:off x="1219200" y="2438400"/>
            <a:ext cx="12618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هدف کلي</a:t>
            </a:r>
            <a:endParaRPr lang="en-US" sz="2400" b="1" dirty="0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gray">
          <a:xfrm>
            <a:off x="7217566" y="4987925"/>
            <a:ext cx="15648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dirty="0" smtClean="0">
                <a:solidFill>
                  <a:srgbClr val="000000"/>
                </a:solidFill>
                <a:cs typeface="B Titr" pitchFamily="2" charset="-78"/>
              </a:rPr>
              <a:t>اهداف اختصاصي</a:t>
            </a:r>
            <a:endParaRPr lang="en-US" b="1" dirty="0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gray">
          <a:xfrm>
            <a:off x="2514600" y="685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4419600" y="1447800"/>
            <a:ext cx="3886200" cy="24384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>
            <a:off x="762000" y="3886200"/>
            <a:ext cx="4267200" cy="26670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76800" y="2057400"/>
            <a:ext cx="3124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بهره مندي به هنگام مردم از خدمات درماني با حضور پزشکان متخصص در بيمارستان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3000" y="4076343"/>
            <a:ext cx="3276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1- ارائه به موقع خدمات درماني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2- پاسخگوئي 24 ساعته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3- تعيين تکليف  بيماران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4- انجام به موقع ويزيت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5- افزايش رضايتمندي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90800" y="533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Titr" pitchFamily="2" charset="-78"/>
              </a:rPr>
              <a:t>دستورالعمل برنامه حضور پزشکان متخصص مقيم در بيمارستانهاي وابسته به وزارت بهداشت ، درمان و آموزش پزشکي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2" name="Rectangle 32"/>
          <p:cNvSpPr>
            <a:spLocks noGrp="1" noChangeArrowheads="1"/>
          </p:cNvSpPr>
          <p:nvPr>
            <p:ph sz="half" idx="1"/>
          </p:nvPr>
        </p:nvSpPr>
        <p:spPr>
          <a:xfrm>
            <a:off x="6705600" y="457200"/>
            <a:ext cx="2057400" cy="1752600"/>
          </a:xfrm>
        </p:spPr>
        <p:txBody>
          <a:bodyPr/>
          <a:lstStyle/>
          <a:p>
            <a:pPr lvl="1" algn="r">
              <a:buNone/>
            </a:pP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3</a:t>
            </a:r>
            <a:endParaRPr lang="en-US" sz="6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 rot="791768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6553200" y="1371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6688138" y="1371600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6689725" y="1447800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399" name="Oval 14"/>
          <p:cNvSpPr>
            <a:spLocks noChangeArrowheads="1"/>
          </p:cNvSpPr>
          <p:nvPr/>
        </p:nvSpPr>
        <p:spPr bwMode="gray">
          <a:xfrm>
            <a:off x="6781800" y="1509712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08788" y="1524000"/>
            <a:ext cx="1636712" cy="1727200"/>
            <a:chOff x="4166" y="1706"/>
            <a:chExt cx="1252" cy="1252"/>
          </a:xfrm>
        </p:grpSpPr>
        <p:sp>
          <p:nvSpPr>
            <p:cNvPr id="1642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sp>
        <p:nvSpPr>
          <p:cNvPr id="16412" name="Text Box 39"/>
          <p:cNvSpPr txBox="1">
            <a:spLocks noChangeArrowheads="1"/>
          </p:cNvSpPr>
          <p:nvPr/>
        </p:nvSpPr>
        <p:spPr bwMode="gray">
          <a:xfrm>
            <a:off x="6858000" y="1905000"/>
            <a:ext cx="137409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تعهدات </a:t>
            </a:r>
          </a:p>
          <a:p>
            <a:pPr algn="ct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پزشک مقيم</a:t>
            </a:r>
            <a:endParaRPr lang="en-US" sz="2400" b="1" dirty="0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gray">
          <a:xfrm>
            <a:off x="2514600" y="685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914400" y="1524000"/>
            <a:ext cx="5257800" cy="28194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>
            <a:off x="304800" y="4876800"/>
            <a:ext cx="8382000" cy="13716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90800" y="533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Titr" pitchFamily="2" charset="-78"/>
              </a:rPr>
              <a:t>دستورالعمل برنامه حضور پزشکان متخصص مقيم در بيمارستانهاي وابسته به وزارت بهداشت ، درمان و آموزش پزشکي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2" name="Rectangle 32"/>
          <p:cNvSpPr>
            <a:spLocks noGrp="1" noChangeArrowheads="1"/>
          </p:cNvSpPr>
          <p:nvPr>
            <p:ph sz="half" idx="1"/>
          </p:nvPr>
        </p:nvSpPr>
        <p:spPr>
          <a:xfrm>
            <a:off x="6705600" y="457200"/>
            <a:ext cx="2057400" cy="1752600"/>
          </a:xfrm>
        </p:spPr>
        <p:txBody>
          <a:bodyPr/>
          <a:lstStyle/>
          <a:p>
            <a:pPr lvl="1" algn="r">
              <a:buNone/>
            </a:pP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3</a:t>
            </a:r>
            <a:endParaRPr lang="en-US" sz="6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 rot="382015">
            <a:off x="752651" y="946236"/>
            <a:ext cx="1217191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1676400"/>
            <a:ext cx="39624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تمام ساعت مقيمي ، حضور فيزيکي فعال در بيمارستان هاي درماني آموزشي درماني داشته و اقدامات تشخيصي و درماني مورد نياز بيماران مرتبط با زمينه تخصصي خود را انجام دهد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5181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حضور پزشک در خانه هاي سازماني درون محوطه بيمارستان به عنوان پزشک مقيم محسوب نمي شود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9" name="Right Arrow 38"/>
          <p:cNvSpPr/>
          <p:nvPr/>
        </p:nvSpPr>
        <p:spPr>
          <a:xfrm rot="6453260">
            <a:off x="6523964" y="3666062"/>
            <a:ext cx="1216337" cy="990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7115649">
            <a:off x="6833939" y="3829525"/>
            <a:ext cx="6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نکته </a:t>
            </a:r>
            <a:endParaRPr lang="en-US" sz="2000" dirty="0"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6553200" y="1371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6688138" y="1371600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6689725" y="1447800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399" name="Oval 14"/>
          <p:cNvSpPr>
            <a:spLocks noChangeArrowheads="1"/>
          </p:cNvSpPr>
          <p:nvPr/>
        </p:nvSpPr>
        <p:spPr bwMode="gray">
          <a:xfrm>
            <a:off x="6781800" y="1509712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08788" y="1524000"/>
            <a:ext cx="1636712" cy="1727200"/>
            <a:chOff x="4166" y="1706"/>
            <a:chExt cx="1252" cy="1252"/>
          </a:xfrm>
        </p:grpSpPr>
        <p:sp>
          <p:nvSpPr>
            <p:cNvPr id="1642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sp>
        <p:nvSpPr>
          <p:cNvPr id="16412" name="Text Box 39"/>
          <p:cNvSpPr txBox="1">
            <a:spLocks noChangeArrowheads="1"/>
          </p:cNvSpPr>
          <p:nvPr/>
        </p:nvSpPr>
        <p:spPr bwMode="gray">
          <a:xfrm>
            <a:off x="6805904" y="1905000"/>
            <a:ext cx="147829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مشمولين </a:t>
            </a:r>
          </a:p>
          <a:p>
            <a:pPr algn="ct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دستورالعمل</a:t>
            </a:r>
            <a:endParaRPr lang="en-US" sz="2400" b="1" dirty="0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gray">
          <a:xfrm>
            <a:off x="2514600" y="685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914400" y="1524000"/>
            <a:ext cx="5257800" cy="28194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>
            <a:off x="304800" y="4648200"/>
            <a:ext cx="8382000" cy="17526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90800" y="533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Titr" pitchFamily="2" charset="-78"/>
              </a:rPr>
              <a:t>دستورالعمل برنامه حضور پزشکان متخصص مقيم در بيمارستانهاي وابسته به وزارت بهداشت ، درمان و آموزش پزشکي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2" name="Rectangle 32"/>
          <p:cNvSpPr>
            <a:spLocks noGrp="1" noChangeArrowheads="1"/>
          </p:cNvSpPr>
          <p:nvPr>
            <p:ph sz="half" idx="1"/>
          </p:nvPr>
        </p:nvSpPr>
        <p:spPr>
          <a:xfrm>
            <a:off x="6705600" y="609600"/>
            <a:ext cx="2057400" cy="1752600"/>
          </a:xfrm>
        </p:spPr>
        <p:txBody>
          <a:bodyPr/>
          <a:lstStyle/>
          <a:p>
            <a:pPr lvl="1" algn="r">
              <a:buNone/>
            </a:pP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3</a:t>
            </a:r>
            <a:endParaRPr lang="en-US" sz="6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 rot="382015">
            <a:off x="752651" y="946236"/>
            <a:ext cx="1217191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16764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کليه رشته هاي تخصصي / فوق تخصصي / فلوشيپ هاي مورد نياز مراکز بيمارستاني ،به پيشنهاد رييس دانشگاه و تائيد معاونت درمان وزارت مشمول اين دستورالعمل مي باشند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45720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دستياران فلوشيپ و فوق تخخص در خارج از ساعات موظفي (شامل فعاليت در نوبت کاري صبح و کشيکي موظفي ) با اعلام نياز معاونت درمان و با تائيد معاونت آموزشي دانشگاه به عنوان پزشک مقيم تخصصي مربوطه مشمول اين دستورالعمل خواهند بود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9" name="Right Arrow 38"/>
          <p:cNvSpPr/>
          <p:nvPr/>
        </p:nvSpPr>
        <p:spPr>
          <a:xfrm rot="6453260">
            <a:off x="6523964" y="3358135"/>
            <a:ext cx="1216337" cy="990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7115649">
            <a:off x="6833939" y="3524725"/>
            <a:ext cx="6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نکته </a:t>
            </a:r>
            <a:endParaRPr lang="en-US" sz="2000" dirty="0"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6553200" y="1371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6688138" y="1371600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6689725" y="1447800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399" name="Oval 14"/>
          <p:cNvSpPr>
            <a:spLocks noChangeArrowheads="1"/>
          </p:cNvSpPr>
          <p:nvPr/>
        </p:nvSpPr>
        <p:spPr bwMode="gray">
          <a:xfrm>
            <a:off x="6781800" y="1509712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08788" y="1524000"/>
            <a:ext cx="1636712" cy="1727200"/>
            <a:chOff x="4166" y="1706"/>
            <a:chExt cx="1252" cy="1252"/>
          </a:xfrm>
        </p:grpSpPr>
        <p:sp>
          <p:nvSpPr>
            <p:cNvPr id="1642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sp>
        <p:nvSpPr>
          <p:cNvPr id="16412" name="Text Box 39"/>
          <p:cNvSpPr txBox="1">
            <a:spLocks noChangeArrowheads="1"/>
          </p:cNvSpPr>
          <p:nvPr/>
        </p:nvSpPr>
        <p:spPr bwMode="gray">
          <a:xfrm>
            <a:off x="6813919" y="1905000"/>
            <a:ext cx="146225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حق الزحمه </a:t>
            </a:r>
          </a:p>
          <a:p>
            <a:pPr algn="ct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مقيمي</a:t>
            </a: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gray">
          <a:xfrm>
            <a:off x="2514600" y="685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0" y="1905000"/>
            <a:ext cx="6477000" cy="9144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>
            <a:off x="76200" y="4038600"/>
            <a:ext cx="8382000" cy="28194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90800" y="533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Titr" pitchFamily="2" charset="-78"/>
              </a:rPr>
              <a:t>دستورالعمل برنامه حضور پزشکان متخصص مقيم در بيمارستانهاي وابسته به وزارت بهداشت ، درمان و آموزش پزشکي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2" name="Rectangle 32"/>
          <p:cNvSpPr>
            <a:spLocks noGrp="1" noChangeArrowheads="1"/>
          </p:cNvSpPr>
          <p:nvPr>
            <p:ph sz="half" idx="1"/>
          </p:nvPr>
        </p:nvSpPr>
        <p:spPr>
          <a:xfrm>
            <a:off x="6705600" y="609600"/>
            <a:ext cx="2057400" cy="1752600"/>
          </a:xfrm>
        </p:spPr>
        <p:txBody>
          <a:bodyPr/>
          <a:lstStyle/>
          <a:p>
            <a:pPr lvl="1" algn="r">
              <a:buNone/>
            </a:pP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3</a:t>
            </a:r>
            <a:endParaRPr lang="en-US" sz="6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 rot="382015">
            <a:off x="752651" y="946236"/>
            <a:ext cx="1217191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4191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حق الزحمه مقيمي جدا از کارانه پزشک مي باشد و پزشکان مي توانند در پوشش شيفت مقيمي مشارکت داشته باشند و بخشي از ساعات موظفي خود را از طريق شيفت مقيمي پوشش دهند . حداکثر درصد ساعات موظف قابل محاسبه کشيک مقيمي که بعنوان ساعات  موظف قابل محاسبه است و همچنين ميزان پرداختي بر اساس مصوبه هيات امنا خواهد بود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9" name="Right Arrow 38"/>
          <p:cNvSpPr/>
          <p:nvPr/>
        </p:nvSpPr>
        <p:spPr>
          <a:xfrm rot="6453260">
            <a:off x="6523964" y="3358135"/>
            <a:ext cx="1216337" cy="990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7115649">
            <a:off x="6833939" y="3524725"/>
            <a:ext cx="6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نکته 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057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به ازاي هرشب مبلغی به عنوان حق الزحمه پرداخت می شودوبا نظر رياست مرکزتا 50% قابل کاهش يا </a:t>
            </a: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افزايش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>
            <a:off x="228600" y="3048000"/>
            <a:ext cx="6477000" cy="6858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3124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روزهاي تعطيل معادل 1/3 مبالغ روزهاي غير تعطيل اضافه مي گردد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6553200" y="1371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6688138" y="1371600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6689725" y="1447800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399" name="Oval 14"/>
          <p:cNvSpPr>
            <a:spLocks noChangeArrowheads="1"/>
          </p:cNvSpPr>
          <p:nvPr/>
        </p:nvSpPr>
        <p:spPr bwMode="gray">
          <a:xfrm>
            <a:off x="6781800" y="1509712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08788" y="1524000"/>
            <a:ext cx="1636712" cy="1727200"/>
            <a:chOff x="4166" y="1706"/>
            <a:chExt cx="1252" cy="1252"/>
          </a:xfrm>
        </p:grpSpPr>
        <p:sp>
          <p:nvSpPr>
            <p:cNvPr id="1642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sp>
        <p:nvSpPr>
          <p:cNvPr id="16412" name="Text Box 39"/>
          <p:cNvSpPr txBox="1">
            <a:spLocks noChangeArrowheads="1"/>
          </p:cNvSpPr>
          <p:nvPr/>
        </p:nvSpPr>
        <p:spPr bwMode="gray">
          <a:xfrm>
            <a:off x="6813919" y="1905000"/>
            <a:ext cx="146225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حق الزحمه </a:t>
            </a:r>
          </a:p>
          <a:p>
            <a:pPr algn="ctr" rtl="1" eaLnBrk="0" hangingPunct="0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مقيمي</a:t>
            </a: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gray">
          <a:xfrm>
            <a:off x="2514600" y="685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0" y="1905000"/>
            <a:ext cx="6477000" cy="9144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90800" y="533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Titr" pitchFamily="2" charset="-78"/>
              </a:rPr>
              <a:t>دستورالعمل برنامه حضور پزشکان متخصص مقيم در بيمارستانهاي وابسته به وزارت بهداشت ، درمان و آموزش پزشکي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2" name="Rectangle 32"/>
          <p:cNvSpPr>
            <a:spLocks noGrp="1" noChangeArrowheads="1"/>
          </p:cNvSpPr>
          <p:nvPr>
            <p:ph sz="half" idx="1"/>
          </p:nvPr>
        </p:nvSpPr>
        <p:spPr>
          <a:xfrm>
            <a:off x="6705600" y="609600"/>
            <a:ext cx="2057400" cy="1752600"/>
          </a:xfrm>
        </p:spPr>
        <p:txBody>
          <a:bodyPr/>
          <a:lstStyle/>
          <a:p>
            <a:pPr lvl="1" algn="r">
              <a:buNone/>
            </a:pP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3</a:t>
            </a:r>
            <a:endParaRPr lang="en-US" sz="6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 rot="382015">
            <a:off x="752651" y="946236"/>
            <a:ext cx="1217191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9" name="Right Arrow 38"/>
          <p:cNvSpPr/>
          <p:nvPr/>
        </p:nvSpPr>
        <p:spPr>
          <a:xfrm rot="6453260">
            <a:off x="6113495" y="4185799"/>
            <a:ext cx="2175118" cy="990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7115649">
            <a:off x="6517346" y="4301621"/>
            <a:ext cx="1482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نکته 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057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 بخش هايي که پزشک مقيم دارند پرداخت همزمان هر گونه وجهي تحت عنوان حق الزحمه آنکالي به پزشکان شاغل در آن رشته ممنوع مي باشد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>
            <a:off x="228600" y="3124200"/>
            <a:ext cx="6477000" cy="23622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28956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صورتي که نمره ارزيابي عملکرد پزشک مقيم  80 و بالاتر باشد،  100% حق الزحمه مربوطه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اگر نمره 60 تا 79 باشد ، حق الزحمه 80% و نمره پائين تر از 60 باشد، 60% قابل پرداخت است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457200" y="5638800"/>
            <a:ext cx="6477000" cy="9144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791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پايان هر ماه حق الزحمه پزشکان مقيم را همزمان با پرداخت حقوق کارکنان پرداخت نمائيد</a:t>
            </a:r>
            <a:endParaRPr lang="en-US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بسته چهارم</a:t>
            </a:r>
            <a:endParaRPr lang="en-US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r">
              <a:buNone/>
            </a:pPr>
            <a:r>
              <a:rPr lang="fa-IR" sz="23900" dirty="0" smtClean="0">
                <a:cs typeface="B Titr" pitchFamily="2" charset="-78"/>
              </a:rPr>
              <a:t>4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6553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b="1" dirty="0" smtClean="0">
                <a:latin typeface="+mj-lt"/>
                <a:ea typeface="+mj-ea"/>
                <a:cs typeface="B Titr" pitchFamily="2" charset="-78"/>
              </a:rPr>
              <a:t>دستورالعمل ارتقاي کيفيت خدمات ويزيت در بيمارستانهاي وابسته به وزارت بهداشت ، درمان و آموزش پزشکي</a:t>
            </a:r>
            <a:endParaRPr lang="en-US" sz="3600" b="1" dirty="0" smtClean="0"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85800"/>
            <a:ext cx="5562600" cy="457200"/>
          </a:xfrm>
        </p:spPr>
        <p:txBody>
          <a:bodyPr/>
          <a:lstStyle/>
          <a:p>
            <a:r>
              <a:rPr lang="fa-IR" sz="1600" dirty="0" smtClean="0">
                <a:solidFill>
                  <a:srgbClr val="00B050"/>
                </a:solidFill>
                <a:cs typeface="B Titr" pitchFamily="2" charset="-78"/>
              </a:rPr>
              <a:t>دستورالعمل ارتقاي کيفيت خدمات ويزيت در بيمارستانهاي وابسته به وزارت بهداشت ، درمان و آموزش پزشکي موزشی </a:t>
            </a:r>
            <a:endParaRPr lang="en-US" sz="16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9" name="Rectangle 32"/>
          <p:cNvSpPr>
            <a:spLocks noGrp="1" noChangeArrowheads="1"/>
          </p:cNvSpPr>
          <p:nvPr>
            <p:ph idx="1"/>
          </p:nvPr>
        </p:nvSpPr>
        <p:spPr>
          <a:xfrm>
            <a:off x="7620000" y="457200"/>
            <a:ext cx="762000" cy="914400"/>
          </a:xfrm>
        </p:spPr>
        <p:txBody>
          <a:bodyPr/>
          <a:lstStyle/>
          <a:p>
            <a:pPr lvl="1" algn="r">
              <a:buNone/>
            </a:pPr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4</a:t>
            </a:r>
            <a:endParaRPr lang="en-US" sz="4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5410200" y="1752600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5715000" y="20574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gray">
          <a:xfrm>
            <a:off x="6172200" y="3243843"/>
            <a:ext cx="2347821" cy="1023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fa-I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هدف کلي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 rot="791768">
            <a:off x="683604" y="866115"/>
            <a:ext cx="139420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905000"/>
            <a:ext cx="4495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حداکثر استفاده از امکانات آموزشي و درماني دانشگاه و افزايش انگيزه ارائه دهندگان خدمات ، ارتقاي کيفيت ويزيت ، ماندگاري پزشکان در بخش دولتي ، حفظ اعضاء هيات علمي تمام جغرافيايي در جهت افزايش رضايتمندي بيماران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5562600" cy="533400"/>
          </a:xfrm>
        </p:spPr>
        <p:txBody>
          <a:bodyPr/>
          <a:lstStyle/>
          <a:p>
            <a:r>
              <a:rPr lang="fa-IR" sz="1600" dirty="0" smtClean="0">
                <a:solidFill>
                  <a:srgbClr val="00B050"/>
                </a:solidFill>
                <a:cs typeface="B Titr" pitchFamily="2" charset="-78"/>
              </a:rPr>
              <a:t> دستورالعمل ارتقاي کيفيت خدمات ويزيت در بيمارستانهاي وابسته به وزارت بهداشت ، درمان و آموزش پزشکي</a:t>
            </a:r>
            <a:endParaRPr lang="en-US" sz="16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9" name="Rectangle 32"/>
          <p:cNvSpPr>
            <a:spLocks noGrp="1" noChangeArrowheads="1"/>
          </p:cNvSpPr>
          <p:nvPr>
            <p:ph idx="1"/>
          </p:nvPr>
        </p:nvSpPr>
        <p:spPr>
          <a:xfrm>
            <a:off x="2590800" y="533400"/>
            <a:ext cx="6324600" cy="914400"/>
          </a:xfrm>
        </p:spPr>
        <p:txBody>
          <a:bodyPr/>
          <a:lstStyle/>
          <a:p>
            <a:pPr lvl="1" algn="r">
              <a:buNone/>
            </a:pPr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4</a:t>
            </a:r>
            <a:endParaRPr lang="en-US" sz="4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76200" y="1752600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381000" y="20574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3810000" y="2395538"/>
            <a:ext cx="533400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fa-IR" sz="1200" b="1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حفظ و افزايش تعداد اعضاي هيات علمي تمام وقت جغرافياي در دانشگاه هاي علوم پزشکي</a:t>
            </a:r>
            <a:endParaRPr lang="en-US" sz="1200" b="1" dirty="0">
              <a:solidFill>
                <a:schemeClr val="bg1"/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gray">
          <a:xfrm>
            <a:off x="4183063" y="3025775"/>
            <a:ext cx="4427537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fa-IR" sz="1400" b="1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استاندارد سازي و ارتقاي کيفيت در ارائه خدمت ويزيت سرپائي</a:t>
            </a:r>
            <a:endParaRPr lang="en-US" sz="1400" b="1" dirty="0">
              <a:solidFill>
                <a:schemeClr val="bg1"/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4449763" y="3686175"/>
            <a:ext cx="377983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fa-IR" b="1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افزايش رضايتمندي بيماران مراجعه کننده</a:t>
            </a:r>
            <a:endParaRPr lang="en-US" b="1" dirty="0">
              <a:solidFill>
                <a:schemeClr val="bg1"/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4183063" y="4346575"/>
            <a:ext cx="496093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a-IR" sz="1600" b="1" dirty="0" smtClean="0">
                <a:solidFill>
                  <a:schemeClr val="bg1"/>
                </a:solidFill>
              </a:rPr>
              <a:t>تغيير رفتار پزشکان و ايجاد تمايل به سمت فعاليت  در کلينيک ويژه</a:t>
            </a:r>
            <a:endParaRPr lang="en-US" sz="1600" b="1" dirty="0">
              <a:solidFill>
                <a:schemeClr val="bg1"/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gray">
          <a:xfrm>
            <a:off x="3581400" y="5029200"/>
            <a:ext cx="533400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 eaLnBrk="0" hangingPunct="0">
              <a:defRPr/>
            </a:pPr>
            <a:r>
              <a:rPr lang="fa-IR" sz="1600" b="1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بهبود فرايندهاي آموزشي از طريق افزايش کيفيت و زمان ويزيت سرپائي</a:t>
            </a:r>
            <a:endParaRPr lang="en-US" sz="1600" b="1" dirty="0">
              <a:solidFill>
                <a:schemeClr val="bg1"/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gray">
          <a:xfrm>
            <a:off x="838200" y="2590800"/>
            <a:ext cx="2347821" cy="20390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fa-I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هدف اختصاصي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038600" y="1752600"/>
            <a:ext cx="4876800" cy="500062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fa-IR" sz="1400" b="1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افزايش انگيزه ارائه دهندگان خدمات و ماندگاري پزشکان  در بخش دولتي</a:t>
            </a:r>
            <a:endParaRPr lang="en-US" sz="1400" b="1" dirty="0">
              <a:solidFill>
                <a:schemeClr val="bg1"/>
              </a:solidFill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 rot="791768">
            <a:off x="683604" y="866115"/>
            <a:ext cx="139420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Grp="1" noChangeArrowheads="1"/>
          </p:cNvSpPr>
          <p:nvPr>
            <p:ph type="title"/>
          </p:nvPr>
        </p:nvSpPr>
        <p:spPr>
          <a:xfrm>
            <a:off x="1" y="2133600"/>
            <a:ext cx="7620000" cy="406558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دستورالعمل برنامه کاهش ميزان پرداختي بيماران بستري در بيمارستان وابسته به وزارت بهداشت درمان و آموزش پزشکي</a:t>
            </a:r>
            <a:endParaRPr lang="en-US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099" name="Rectangle 32"/>
          <p:cNvSpPr>
            <a:spLocks noGrp="1" noChangeArrowheads="1"/>
          </p:cNvSpPr>
          <p:nvPr>
            <p:ph idx="1"/>
          </p:nvPr>
        </p:nvSpPr>
        <p:spPr>
          <a:xfrm>
            <a:off x="6840537" y="1600200"/>
            <a:ext cx="2303463" cy="720725"/>
          </a:xfrm>
        </p:spPr>
        <p:txBody>
          <a:bodyPr/>
          <a:lstStyle/>
          <a:p>
            <a:pPr lvl="1">
              <a:buNone/>
            </a:pPr>
            <a:r>
              <a:rPr lang="fa-IR" sz="19900" dirty="0" smtClean="0">
                <a:cs typeface="B Titr" pitchFamily="2" charset="-78"/>
              </a:rPr>
              <a:t>1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766170">
            <a:off x="740248" y="925960"/>
            <a:ext cx="125495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488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بسته پنجم</a:t>
            </a:r>
            <a:endParaRPr lang="en-US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r">
              <a:buNone/>
            </a:pPr>
            <a:r>
              <a:rPr lang="fa-IR" sz="19900" dirty="0" smtClean="0">
                <a:cs typeface="B Titr" pitchFamily="2" charset="-78"/>
              </a:rPr>
              <a:t>5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71800"/>
            <a:ext cx="655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200" b="1" dirty="0" smtClean="0">
                <a:latin typeface="+mj-lt"/>
                <a:ea typeface="+mj-ea"/>
                <a:cs typeface="B Titr" pitchFamily="2" charset="-78"/>
              </a:rPr>
              <a:t>دستورالعمل برنامه ارتقاي کيفيت هتلينگ در بيمارستانهاي وابسته به وزارت بهداشت ، درمان و آموزش پزشکي</a:t>
            </a:r>
            <a:endParaRPr lang="en-US" sz="3200" b="1" dirty="0" smtClean="0"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4492" y="6519446"/>
            <a:ext cx="485950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fa-IR" sz="1600" b="1" cap="all" dirty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مرکز آموزشی، پژوهشی و درمانی پیوند اعضاء و دیالیز منتصریه</a:t>
            </a:r>
            <a:endParaRPr lang="en-US" sz="1600" b="1" cap="all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2" name="Oval 28"/>
          <p:cNvSpPr>
            <a:spLocks noChangeArrowheads="1"/>
          </p:cNvSpPr>
          <p:nvPr/>
        </p:nvSpPr>
        <p:spPr bwMode="gray">
          <a:xfrm>
            <a:off x="3624263" y="1676400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gray">
          <a:xfrm>
            <a:off x="3629025" y="1682750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gray">
          <a:xfrm>
            <a:off x="3751263" y="1803400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2735" name="Oval 31"/>
          <p:cNvSpPr>
            <a:spLocks noChangeArrowheads="1"/>
          </p:cNvSpPr>
          <p:nvPr/>
        </p:nvSpPr>
        <p:spPr bwMode="gray">
          <a:xfrm>
            <a:off x="3733800" y="1776412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835400" y="1887537"/>
            <a:ext cx="1522413" cy="1522413"/>
            <a:chOff x="2416" y="1974"/>
            <a:chExt cx="959" cy="959"/>
          </a:xfrm>
        </p:grpSpPr>
        <p:sp>
          <p:nvSpPr>
            <p:cNvPr id="18461" name="Oval 32"/>
            <p:cNvSpPr>
              <a:spLocks noChangeArrowheads="1"/>
            </p:cNvSpPr>
            <p:nvPr/>
          </p:nvSpPr>
          <p:spPr bwMode="gray">
            <a:xfrm>
              <a:off x="2416" y="1974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2" name="Oval 33"/>
            <p:cNvSpPr>
              <a:spLocks noChangeArrowheads="1"/>
            </p:cNvSpPr>
            <p:nvPr/>
          </p:nvSpPr>
          <p:spPr bwMode="gray">
            <a:xfrm>
              <a:off x="2430" y="1986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463" name="Oval 34"/>
            <p:cNvSpPr>
              <a:spLocks noChangeArrowheads="1"/>
            </p:cNvSpPr>
            <p:nvPr/>
          </p:nvSpPr>
          <p:spPr bwMode="gray">
            <a:xfrm>
              <a:off x="2441" y="1992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464" name="Oval 35"/>
            <p:cNvSpPr>
              <a:spLocks noChangeArrowheads="1"/>
            </p:cNvSpPr>
            <p:nvPr/>
          </p:nvSpPr>
          <p:spPr bwMode="gray">
            <a:xfrm>
              <a:off x="2451" y="2001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465" name="Oval 36"/>
            <p:cNvSpPr>
              <a:spLocks noChangeArrowheads="1"/>
            </p:cNvSpPr>
            <p:nvPr/>
          </p:nvSpPr>
          <p:spPr bwMode="gray">
            <a:xfrm>
              <a:off x="2502" y="2024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8454" name="Text Box 37"/>
          <p:cNvSpPr txBox="1">
            <a:spLocks noChangeArrowheads="1"/>
          </p:cNvSpPr>
          <p:nvPr/>
        </p:nvSpPr>
        <p:spPr bwMode="auto">
          <a:xfrm>
            <a:off x="4175174" y="2160147"/>
            <a:ext cx="777777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fa-IR" sz="2000" dirty="0" smtClean="0">
                <a:solidFill>
                  <a:srgbClr val="000000"/>
                </a:solidFill>
                <a:cs typeface="B Titr" pitchFamily="2" charset="-78"/>
              </a:rPr>
              <a:t>اهداف</a:t>
            </a:r>
            <a:endParaRPr lang="fa-IR" sz="2400" dirty="0" smtClean="0">
              <a:solidFill>
                <a:srgbClr val="000000"/>
              </a:solidFill>
              <a:cs typeface="B Titr" pitchFamily="2" charset="-78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 کلي</a:t>
            </a:r>
            <a:endParaRPr lang="en-US" sz="2400" dirty="0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768850" cy="30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sz="1400" dirty="0" smtClean="0">
                <a:solidFill>
                  <a:srgbClr val="00B050"/>
                </a:solidFill>
                <a:cs typeface="B Titr" pitchFamily="2" charset="-78"/>
              </a:rPr>
              <a:t>دستورالعمل برنامه ارتقاي کيفيت هتلينگ در بيمارستانهاي وابسته به وزارت بهداشت ، درمان و آموزش پزشکي</a:t>
            </a:r>
            <a:endParaRPr lang="en-US" sz="14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52" name="Rectangle 32"/>
          <p:cNvSpPr>
            <a:spLocks noGrp="1" noChangeArrowheads="1"/>
          </p:cNvSpPr>
          <p:nvPr>
            <p:ph idx="1"/>
          </p:nvPr>
        </p:nvSpPr>
        <p:spPr>
          <a:xfrm>
            <a:off x="5867400" y="228600"/>
            <a:ext cx="2743200" cy="1447800"/>
          </a:xfrm>
        </p:spPr>
        <p:txBody>
          <a:bodyPr/>
          <a:lstStyle/>
          <a:p>
            <a:pPr lvl="1" algn="r">
              <a:buNone/>
            </a:pPr>
            <a:r>
              <a:rPr lang="fa-IR" sz="7200" dirty="0" smtClean="0">
                <a:solidFill>
                  <a:srgbClr val="FF0000"/>
                </a:solidFill>
                <a:cs typeface="B Titr" pitchFamily="2" charset="-78"/>
              </a:rPr>
              <a:t>5</a:t>
            </a:r>
            <a:endParaRPr lang="en-US" sz="8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800" y="3962400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000" dirty="0" smtClean="0">
                <a:cs typeface="B Titr" pitchFamily="2" charset="-78"/>
              </a:rPr>
              <a:t>در راستاي برنامه هاي تحول نظام سلامت و با هدف يکپارچه سازي کمي و کيفي خدمات  هتلينگ و استانداردسازي آنها بر اساس نيازها و انتظارات خدمت گيرندگان اجرائي مي شود</a:t>
            </a:r>
            <a:endParaRPr lang="en-US" sz="2000" dirty="0"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/>
          <p:cNvSpPr>
            <a:spLocks noChangeArrowheads="1"/>
          </p:cNvSpPr>
          <p:nvPr/>
        </p:nvSpPr>
        <p:spPr bwMode="gray">
          <a:xfrm rot="39573186">
            <a:off x="47775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 rot="3465783">
            <a:off x="4777582" y="47744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gray">
          <a:xfrm rot="35969022">
            <a:off x="3558381" y="2686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gray">
          <a:xfrm rot="7535209">
            <a:off x="3520281" y="47410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gray">
          <a:xfrm>
            <a:off x="5356225" y="37385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gray">
          <a:xfrm rot="-10800000">
            <a:off x="2946400" y="37322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black">
          <a:xfrm>
            <a:off x="2692400" y="19700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8443" name="Group 10"/>
          <p:cNvGrpSpPr>
            <a:grpSpLocks/>
          </p:cNvGrpSpPr>
          <p:nvPr/>
        </p:nvGrpSpPr>
        <p:grpSpPr bwMode="auto">
          <a:xfrm>
            <a:off x="3429000" y="2028825"/>
            <a:ext cx="360363" cy="360363"/>
            <a:chOff x="1973" y="1706"/>
            <a:chExt cx="227" cy="227"/>
          </a:xfrm>
        </p:grpSpPr>
        <p:sp>
          <p:nvSpPr>
            <p:cNvPr id="72715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44" name="Group 13"/>
          <p:cNvGrpSpPr>
            <a:grpSpLocks/>
          </p:cNvGrpSpPr>
          <p:nvPr/>
        </p:nvGrpSpPr>
        <p:grpSpPr bwMode="auto">
          <a:xfrm>
            <a:off x="2484438" y="3684588"/>
            <a:ext cx="360362" cy="360362"/>
            <a:chOff x="1565" y="2659"/>
            <a:chExt cx="227" cy="227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45" name="Group 16"/>
          <p:cNvGrpSpPr>
            <a:grpSpLocks/>
          </p:cNvGrpSpPr>
          <p:nvPr/>
        </p:nvGrpSpPr>
        <p:grpSpPr bwMode="auto">
          <a:xfrm>
            <a:off x="3348038" y="5227638"/>
            <a:ext cx="360362" cy="360362"/>
            <a:chOff x="2109" y="3612"/>
            <a:chExt cx="227" cy="227"/>
          </a:xfrm>
        </p:grpSpPr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46" name="Group 19"/>
          <p:cNvGrpSpPr>
            <a:grpSpLocks/>
          </p:cNvGrpSpPr>
          <p:nvPr/>
        </p:nvGrpSpPr>
        <p:grpSpPr bwMode="auto">
          <a:xfrm>
            <a:off x="5278438" y="2008188"/>
            <a:ext cx="360362" cy="360362"/>
            <a:chOff x="3470" y="1706"/>
            <a:chExt cx="227" cy="227"/>
          </a:xfrm>
        </p:grpSpPr>
        <p:sp>
          <p:nvSpPr>
            <p:cNvPr id="72724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25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47" name="Group 22"/>
          <p:cNvGrpSpPr>
            <a:grpSpLocks/>
          </p:cNvGrpSpPr>
          <p:nvPr/>
        </p:nvGrpSpPr>
        <p:grpSpPr bwMode="auto">
          <a:xfrm>
            <a:off x="6227763" y="3684588"/>
            <a:ext cx="360362" cy="360362"/>
            <a:chOff x="3923" y="2659"/>
            <a:chExt cx="227" cy="227"/>
          </a:xfrm>
        </p:grpSpPr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48" name="Group 25"/>
          <p:cNvGrpSpPr>
            <a:grpSpLocks/>
          </p:cNvGrpSpPr>
          <p:nvPr/>
        </p:nvGrpSpPr>
        <p:grpSpPr bwMode="auto">
          <a:xfrm>
            <a:off x="5334000" y="5284788"/>
            <a:ext cx="360363" cy="360362"/>
            <a:chOff x="3515" y="3521"/>
            <a:chExt cx="227" cy="227"/>
          </a:xfrm>
        </p:grpSpPr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2732" name="Oval 28"/>
          <p:cNvSpPr>
            <a:spLocks noChangeArrowheads="1"/>
          </p:cNvSpPr>
          <p:nvPr/>
        </p:nvSpPr>
        <p:spPr bwMode="gray">
          <a:xfrm>
            <a:off x="3624263" y="29225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gray">
          <a:xfrm>
            <a:off x="3629025" y="29289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gray">
          <a:xfrm>
            <a:off x="3751263" y="30495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2735" name="Oval 31"/>
          <p:cNvSpPr>
            <a:spLocks noChangeArrowheads="1"/>
          </p:cNvSpPr>
          <p:nvPr/>
        </p:nvSpPr>
        <p:spPr bwMode="gray">
          <a:xfrm>
            <a:off x="3733800" y="30226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8453" name="Group 44"/>
          <p:cNvGrpSpPr>
            <a:grpSpLocks/>
          </p:cNvGrpSpPr>
          <p:nvPr/>
        </p:nvGrpSpPr>
        <p:grpSpPr bwMode="auto">
          <a:xfrm>
            <a:off x="3835400" y="3133725"/>
            <a:ext cx="1522413" cy="1522413"/>
            <a:chOff x="2416" y="1974"/>
            <a:chExt cx="959" cy="959"/>
          </a:xfrm>
        </p:grpSpPr>
        <p:sp>
          <p:nvSpPr>
            <p:cNvPr id="18461" name="Oval 32"/>
            <p:cNvSpPr>
              <a:spLocks noChangeArrowheads="1"/>
            </p:cNvSpPr>
            <p:nvPr/>
          </p:nvSpPr>
          <p:spPr bwMode="gray">
            <a:xfrm>
              <a:off x="2416" y="1974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2" name="Oval 33"/>
            <p:cNvSpPr>
              <a:spLocks noChangeArrowheads="1"/>
            </p:cNvSpPr>
            <p:nvPr/>
          </p:nvSpPr>
          <p:spPr bwMode="gray">
            <a:xfrm>
              <a:off x="2430" y="1986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463" name="Oval 34"/>
            <p:cNvSpPr>
              <a:spLocks noChangeArrowheads="1"/>
            </p:cNvSpPr>
            <p:nvPr/>
          </p:nvSpPr>
          <p:spPr bwMode="gray">
            <a:xfrm>
              <a:off x="2441" y="1992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464" name="Oval 35"/>
            <p:cNvSpPr>
              <a:spLocks noChangeArrowheads="1"/>
            </p:cNvSpPr>
            <p:nvPr/>
          </p:nvSpPr>
          <p:spPr bwMode="gray">
            <a:xfrm>
              <a:off x="2451" y="2001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465" name="Oval 36"/>
            <p:cNvSpPr>
              <a:spLocks noChangeArrowheads="1"/>
            </p:cNvSpPr>
            <p:nvPr/>
          </p:nvSpPr>
          <p:spPr bwMode="gray">
            <a:xfrm>
              <a:off x="2502" y="2024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8454" name="Text Box 37"/>
          <p:cNvSpPr txBox="1">
            <a:spLocks noChangeArrowheads="1"/>
          </p:cNvSpPr>
          <p:nvPr/>
        </p:nvSpPr>
        <p:spPr bwMode="auto">
          <a:xfrm>
            <a:off x="4002050" y="3406335"/>
            <a:ext cx="1124026" cy="977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fa-IR" sz="2000" dirty="0" smtClean="0">
                <a:solidFill>
                  <a:srgbClr val="000000"/>
                </a:solidFill>
                <a:cs typeface="B Titr" pitchFamily="2" charset="-78"/>
              </a:rPr>
              <a:t>اهداف</a:t>
            </a:r>
          </a:p>
          <a:p>
            <a:pPr algn="ctr" eaLnBrk="0" hangingPunct="0">
              <a:lnSpc>
                <a:spcPct val="150000"/>
              </a:lnSpc>
            </a:pPr>
            <a:r>
              <a:rPr lang="fa-IR" sz="2000" dirty="0" smtClean="0">
                <a:solidFill>
                  <a:srgbClr val="000000"/>
                </a:solidFill>
                <a:cs typeface="B Titr" pitchFamily="2" charset="-78"/>
              </a:rPr>
              <a:t> اختصاصي</a:t>
            </a:r>
            <a:endParaRPr lang="en-US" sz="2000" dirty="0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18455" name="Text Box 38"/>
          <p:cNvSpPr txBox="1">
            <a:spLocks noChangeArrowheads="1"/>
          </p:cNvSpPr>
          <p:nvPr/>
        </p:nvSpPr>
        <p:spPr bwMode="auto">
          <a:xfrm>
            <a:off x="5715000" y="1955800"/>
            <a:ext cx="2536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1600" dirty="0" smtClean="0">
                <a:cs typeface="B Titr" pitchFamily="2" charset="-78"/>
              </a:rPr>
              <a:t>رتبه بندي کيفيت خدمات هتلينگ 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8456" name="Text Box 39"/>
          <p:cNvSpPr txBox="1">
            <a:spLocks noChangeArrowheads="1"/>
          </p:cNvSpPr>
          <p:nvPr/>
        </p:nvSpPr>
        <p:spPr bwMode="auto">
          <a:xfrm>
            <a:off x="753578" y="1955800"/>
            <a:ext cx="26436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fa-IR" sz="1600" dirty="0" smtClean="0">
                <a:cs typeface="B Titr" pitchFamily="2" charset="-78"/>
              </a:rPr>
              <a:t>کسب درجه و ستاره هاي استاندارد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8457" name="Text Box 40"/>
          <p:cNvSpPr txBox="1">
            <a:spLocks noChangeArrowheads="1"/>
          </p:cNvSpPr>
          <p:nvPr/>
        </p:nvSpPr>
        <p:spPr bwMode="auto">
          <a:xfrm>
            <a:off x="6629400" y="3708400"/>
            <a:ext cx="177163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1600" dirty="0" smtClean="0">
                <a:cs typeface="B Titr" pitchFamily="2" charset="-78"/>
              </a:rPr>
              <a:t>ايجاد تعريفي واحد از </a:t>
            </a:r>
          </a:p>
          <a:p>
            <a:pPr eaLnBrk="0" hangingPunct="0">
              <a:lnSpc>
                <a:spcPct val="200000"/>
              </a:lnSpc>
            </a:pPr>
            <a:r>
              <a:rPr lang="fa-IR" sz="1600" dirty="0" smtClean="0">
                <a:cs typeface="B Titr" pitchFamily="2" charset="-78"/>
              </a:rPr>
              <a:t>کيفيت خدمات هتلينگ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8458" name="Text Box 41"/>
          <p:cNvSpPr txBox="1">
            <a:spLocks noChangeArrowheads="1"/>
          </p:cNvSpPr>
          <p:nvPr/>
        </p:nvSpPr>
        <p:spPr bwMode="auto">
          <a:xfrm>
            <a:off x="5715000" y="5308600"/>
            <a:ext cx="236154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1600" dirty="0" smtClean="0">
                <a:cs typeface="B Titr" pitchFamily="2" charset="-78"/>
              </a:rPr>
              <a:t>پاسخگوئي به انتظارات بيماران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8459" name="Text Box 42"/>
          <p:cNvSpPr txBox="1">
            <a:spLocks noChangeArrowheads="1"/>
          </p:cNvSpPr>
          <p:nvPr/>
        </p:nvSpPr>
        <p:spPr bwMode="auto">
          <a:xfrm>
            <a:off x="214280" y="3708400"/>
            <a:ext cx="226857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fa-IR" sz="1600" dirty="0" smtClean="0">
                <a:cs typeface="B Titr" pitchFamily="2" charset="-78"/>
              </a:rPr>
              <a:t>افزايش رضايتمندي بيماران و</a:t>
            </a:r>
          </a:p>
          <a:p>
            <a:pPr algn="r" eaLnBrk="0" hangingPunct="0"/>
            <a:r>
              <a:rPr lang="fa-IR" sz="1600" dirty="0" smtClean="0">
                <a:cs typeface="B Titr" pitchFamily="2" charset="-78"/>
              </a:rPr>
              <a:t> همراهان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8460" name="Text Box 43"/>
          <p:cNvSpPr txBox="1">
            <a:spLocks noChangeArrowheads="1"/>
          </p:cNvSpPr>
          <p:nvPr/>
        </p:nvSpPr>
        <p:spPr bwMode="auto">
          <a:xfrm>
            <a:off x="816839" y="5246688"/>
            <a:ext cx="250421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fa-IR" sz="1600" dirty="0" smtClean="0">
                <a:cs typeface="B Titr" pitchFamily="2" charset="-78"/>
              </a:rPr>
              <a:t>نظارت و ارزشيابي مستمر کيفيت </a:t>
            </a:r>
          </a:p>
          <a:p>
            <a:pPr algn="r" eaLnBrk="0" hangingPunct="0"/>
            <a:r>
              <a:rPr lang="fa-IR" sz="1600" dirty="0" smtClean="0">
                <a:cs typeface="B Titr" pitchFamily="2" charset="-78"/>
              </a:rPr>
              <a:t>خدمات هتلينگ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768850" cy="30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sz="1400" dirty="0" smtClean="0">
                <a:solidFill>
                  <a:srgbClr val="00B050"/>
                </a:solidFill>
                <a:cs typeface="B Titr" pitchFamily="2" charset="-78"/>
              </a:rPr>
              <a:t>دستورالعمل برنامه ارتقاي کيفيت هتلينگ در بيمارستانهاي وابسته به وزارت بهداشت ، درمان و آموزش پزشکي</a:t>
            </a:r>
            <a:endParaRPr lang="en-US" sz="14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52" name="Rectangle 32"/>
          <p:cNvSpPr>
            <a:spLocks noGrp="1" noChangeArrowheads="1"/>
          </p:cNvSpPr>
          <p:nvPr>
            <p:ph idx="1"/>
          </p:nvPr>
        </p:nvSpPr>
        <p:spPr>
          <a:xfrm>
            <a:off x="5867400" y="228600"/>
            <a:ext cx="2743200" cy="2667000"/>
          </a:xfrm>
        </p:spPr>
        <p:txBody>
          <a:bodyPr/>
          <a:lstStyle/>
          <a:p>
            <a:pPr lvl="1" algn="r">
              <a:buNone/>
            </a:pPr>
            <a:r>
              <a:rPr lang="fa-IR" sz="7200" dirty="0" smtClean="0">
                <a:solidFill>
                  <a:srgbClr val="FF0000"/>
                </a:solidFill>
                <a:cs typeface="B Titr" pitchFamily="2" charset="-78"/>
              </a:rPr>
              <a:t>5</a:t>
            </a:r>
            <a:endParaRPr lang="en-US" sz="8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33400" y="1752600"/>
            <a:ext cx="7391400" cy="4495800"/>
            <a:chOff x="240" y="960"/>
            <a:chExt cx="4656" cy="2832"/>
          </a:xfrm>
        </p:grpSpPr>
        <p:sp>
          <p:nvSpPr>
            <p:cNvPr id="17413" name="Freeform 3"/>
            <p:cNvSpPr>
              <a:spLocks noEditPoints="1"/>
            </p:cNvSpPr>
            <p:nvPr/>
          </p:nvSpPr>
          <p:spPr bwMode="gray">
            <a:xfrm>
              <a:off x="528" y="1248"/>
              <a:ext cx="4368" cy="2544"/>
            </a:xfrm>
            <a:custGeom>
              <a:avLst/>
              <a:gdLst>
                <a:gd name="T0" fmla="*/ 1450 w 2820"/>
                <a:gd name="T1" fmla="*/ 44 h 2912"/>
                <a:gd name="T2" fmla="*/ 1091 w 2820"/>
                <a:gd name="T3" fmla="*/ 147 h 2912"/>
                <a:gd name="T4" fmla="*/ 789 w 2820"/>
                <a:gd name="T5" fmla="*/ 262 h 2912"/>
                <a:gd name="T6" fmla="*/ 539 w 2820"/>
                <a:gd name="T7" fmla="*/ 390 h 2912"/>
                <a:gd name="T8" fmla="*/ 337 w 2820"/>
                <a:gd name="T9" fmla="*/ 528 h 2912"/>
                <a:gd name="T10" fmla="*/ 186 w 2820"/>
                <a:gd name="T11" fmla="*/ 674 h 2912"/>
                <a:gd name="T12" fmla="*/ 80 w 2820"/>
                <a:gd name="T13" fmla="*/ 825 h 2912"/>
                <a:gd name="T14" fmla="*/ 19 w 2820"/>
                <a:gd name="T15" fmla="*/ 980 h 2912"/>
                <a:gd name="T16" fmla="*/ 0 w 2820"/>
                <a:gd name="T17" fmla="*/ 1136 h 2912"/>
                <a:gd name="T18" fmla="*/ 24 w 2820"/>
                <a:gd name="T19" fmla="*/ 1289 h 2912"/>
                <a:gd name="T20" fmla="*/ 85 w 2820"/>
                <a:gd name="T21" fmla="*/ 1441 h 2912"/>
                <a:gd name="T22" fmla="*/ 183 w 2820"/>
                <a:gd name="T23" fmla="*/ 1588 h 2912"/>
                <a:gd name="T24" fmla="*/ 316 w 2820"/>
                <a:gd name="T25" fmla="*/ 1728 h 2912"/>
                <a:gd name="T26" fmla="*/ 483 w 2820"/>
                <a:gd name="T27" fmla="*/ 1857 h 2912"/>
                <a:gd name="T28" fmla="*/ 680 w 2820"/>
                <a:gd name="T29" fmla="*/ 1976 h 2912"/>
                <a:gd name="T30" fmla="*/ 908 w 2820"/>
                <a:gd name="T31" fmla="*/ 2081 h 2912"/>
                <a:gd name="T32" fmla="*/ 1160 w 2820"/>
                <a:gd name="T33" fmla="*/ 2170 h 2912"/>
                <a:gd name="T34" fmla="*/ 1442 w 2820"/>
                <a:gd name="T35" fmla="*/ 2240 h 2912"/>
                <a:gd name="T36" fmla="*/ 1745 w 2820"/>
                <a:gd name="T37" fmla="*/ 2291 h 2912"/>
                <a:gd name="T38" fmla="*/ 2068 w 2820"/>
                <a:gd name="T39" fmla="*/ 2319 h 2912"/>
                <a:gd name="T40" fmla="*/ 2414 w 2820"/>
                <a:gd name="T41" fmla="*/ 2322 h 2912"/>
                <a:gd name="T42" fmla="*/ 2775 w 2820"/>
                <a:gd name="T43" fmla="*/ 2299 h 2912"/>
                <a:gd name="T44" fmla="*/ 3152 w 2820"/>
                <a:gd name="T45" fmla="*/ 2249 h 2912"/>
                <a:gd name="T46" fmla="*/ 3378 w 2820"/>
                <a:gd name="T47" fmla="*/ 2544 h 2912"/>
                <a:gd name="T48" fmla="*/ 2480 w 2820"/>
                <a:gd name="T49" fmla="*/ 1356 h 2912"/>
                <a:gd name="T50" fmla="*/ 2597 w 2820"/>
                <a:gd name="T51" fmla="*/ 1672 h 2912"/>
                <a:gd name="T52" fmla="*/ 2374 w 2820"/>
                <a:gd name="T53" fmla="*/ 1691 h 2912"/>
                <a:gd name="T54" fmla="*/ 2145 w 2820"/>
                <a:gd name="T55" fmla="*/ 1690 h 2912"/>
                <a:gd name="T56" fmla="*/ 1914 w 2820"/>
                <a:gd name="T57" fmla="*/ 1670 h 2912"/>
                <a:gd name="T58" fmla="*/ 1689 w 2820"/>
                <a:gd name="T59" fmla="*/ 1635 h 2912"/>
                <a:gd name="T60" fmla="*/ 1471 w 2820"/>
                <a:gd name="T61" fmla="*/ 1583 h 2912"/>
                <a:gd name="T62" fmla="*/ 1264 w 2820"/>
                <a:gd name="T63" fmla="*/ 1517 h 2912"/>
                <a:gd name="T64" fmla="*/ 1075 w 2820"/>
                <a:gd name="T65" fmla="*/ 1438 h 2912"/>
                <a:gd name="T66" fmla="*/ 908 w 2820"/>
                <a:gd name="T67" fmla="*/ 1347 h 2912"/>
                <a:gd name="T68" fmla="*/ 767 w 2820"/>
                <a:gd name="T69" fmla="*/ 1248 h 2912"/>
                <a:gd name="T70" fmla="*/ 656 w 2820"/>
                <a:gd name="T71" fmla="*/ 1139 h 2912"/>
                <a:gd name="T72" fmla="*/ 582 w 2820"/>
                <a:gd name="T73" fmla="*/ 1022 h 2912"/>
                <a:gd name="T74" fmla="*/ 544 w 2820"/>
                <a:gd name="T75" fmla="*/ 902 h 2912"/>
                <a:gd name="T76" fmla="*/ 552 w 2820"/>
                <a:gd name="T77" fmla="*/ 776 h 2912"/>
                <a:gd name="T78" fmla="*/ 611 w 2820"/>
                <a:gd name="T79" fmla="*/ 648 h 2912"/>
                <a:gd name="T80" fmla="*/ 722 w 2820"/>
                <a:gd name="T81" fmla="*/ 517 h 2912"/>
                <a:gd name="T82" fmla="*/ 890 w 2820"/>
                <a:gd name="T83" fmla="*/ 388 h 2912"/>
                <a:gd name="T84" fmla="*/ 1121 w 2820"/>
                <a:gd name="T85" fmla="*/ 260 h 2912"/>
                <a:gd name="T86" fmla="*/ 1421 w 2820"/>
                <a:gd name="T87" fmla="*/ 135 h 2912"/>
                <a:gd name="T88" fmla="*/ 1790 w 2820"/>
                <a:gd name="T89" fmla="*/ 14 h 2912"/>
                <a:gd name="T90" fmla="*/ 1652 w 2820"/>
                <a:gd name="T91" fmla="*/ 0 h 2912"/>
                <a:gd name="T92" fmla="*/ 3744 w 2820"/>
                <a:gd name="T93" fmla="*/ 1690 h 2912"/>
                <a:gd name="T94" fmla="*/ 3744 w 2820"/>
                <a:gd name="T95" fmla="*/ 1690 h 29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6" y="2417"/>
              <a:ext cx="1296" cy="1279"/>
              <a:chOff x="1776" y="2417"/>
              <a:chExt cx="1296" cy="1279"/>
            </a:xfrm>
          </p:grpSpPr>
          <p:pic>
            <p:nvPicPr>
              <p:cNvPr id="17438" name="Picture 5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3353"/>
                <a:ext cx="124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9" name="Oval 6"/>
              <p:cNvSpPr>
                <a:spLocks noChangeArrowheads="1"/>
              </p:cNvSpPr>
              <p:nvPr/>
            </p:nvSpPr>
            <p:spPr bwMode="gray">
              <a:xfrm>
                <a:off x="1877" y="2417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40" name="Oval 7"/>
              <p:cNvSpPr>
                <a:spLocks noChangeArrowheads="1"/>
              </p:cNvSpPr>
              <p:nvPr/>
            </p:nvSpPr>
            <p:spPr bwMode="gray">
              <a:xfrm>
                <a:off x="1890" y="2423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41" name="Oval 8"/>
              <p:cNvSpPr>
                <a:spLocks noChangeArrowheads="1"/>
              </p:cNvSpPr>
              <p:nvPr/>
            </p:nvSpPr>
            <p:spPr bwMode="gray">
              <a:xfrm>
                <a:off x="1824" y="2433"/>
                <a:ext cx="124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42" name="Oval 9"/>
              <p:cNvSpPr>
                <a:spLocks noChangeArrowheads="1"/>
              </p:cNvSpPr>
              <p:nvPr/>
            </p:nvSpPr>
            <p:spPr bwMode="gray">
              <a:xfrm>
                <a:off x="1959" y="2461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36" y="2160"/>
              <a:ext cx="1440" cy="1056"/>
              <a:chOff x="336" y="2160"/>
              <a:chExt cx="1440" cy="1056"/>
            </a:xfrm>
          </p:grpSpPr>
          <p:pic>
            <p:nvPicPr>
              <p:cNvPr id="17433" name="Picture 11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924"/>
                <a:ext cx="1056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4" name="Oval 12"/>
              <p:cNvSpPr>
                <a:spLocks noChangeArrowheads="1"/>
              </p:cNvSpPr>
              <p:nvPr/>
            </p:nvSpPr>
            <p:spPr bwMode="gray"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5" name="Oval 13"/>
              <p:cNvSpPr>
                <a:spLocks noChangeArrowheads="1"/>
              </p:cNvSpPr>
              <p:nvPr/>
            </p:nvSpPr>
            <p:spPr bwMode="gray">
              <a:xfrm>
                <a:off x="432" y="2193"/>
                <a:ext cx="1248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6" name="Oval 14"/>
              <p:cNvSpPr>
                <a:spLocks noChangeArrowheads="1"/>
              </p:cNvSpPr>
              <p:nvPr/>
            </p:nvSpPr>
            <p:spPr bwMode="gray">
              <a:xfrm>
                <a:off x="336" y="2201"/>
                <a:ext cx="1440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7" name="Oval 15"/>
              <p:cNvSpPr>
                <a:spLocks noChangeArrowheads="1"/>
              </p:cNvSpPr>
              <p:nvPr/>
            </p:nvSpPr>
            <p:spPr bwMode="gray">
              <a:xfrm>
                <a:off x="432" y="2160"/>
                <a:ext cx="1296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40" y="1326"/>
              <a:ext cx="1200" cy="759"/>
              <a:chOff x="240" y="1326"/>
              <a:chExt cx="1200" cy="759"/>
            </a:xfrm>
          </p:grpSpPr>
          <p:pic>
            <p:nvPicPr>
              <p:cNvPr id="17428" name="Picture 17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" y="1847"/>
                <a:ext cx="86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9" name="Oval 18"/>
              <p:cNvSpPr>
                <a:spLocks noChangeArrowheads="1"/>
              </p:cNvSpPr>
              <p:nvPr/>
            </p:nvSpPr>
            <p:spPr bwMode="gray">
              <a:xfrm>
                <a:off x="560" y="1326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0" name="Oval 19"/>
              <p:cNvSpPr>
                <a:spLocks noChangeArrowheads="1"/>
              </p:cNvSpPr>
              <p:nvPr/>
            </p:nvSpPr>
            <p:spPr bwMode="gray">
              <a:xfrm>
                <a:off x="568" y="1329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1" name="Oval 20"/>
              <p:cNvSpPr>
                <a:spLocks noChangeArrowheads="1"/>
              </p:cNvSpPr>
              <p:nvPr/>
            </p:nvSpPr>
            <p:spPr bwMode="gray">
              <a:xfrm>
                <a:off x="240" y="1336"/>
                <a:ext cx="1200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2" name="Oval 21"/>
              <p:cNvSpPr>
                <a:spLocks noChangeArrowheads="1"/>
              </p:cNvSpPr>
              <p:nvPr/>
            </p:nvSpPr>
            <p:spPr bwMode="gray">
              <a:xfrm>
                <a:off x="288" y="1352"/>
                <a:ext cx="1104" cy="6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248" y="960"/>
              <a:ext cx="1104" cy="522"/>
              <a:chOff x="1248" y="960"/>
              <a:chExt cx="1104" cy="522"/>
            </a:xfrm>
          </p:grpSpPr>
          <p:pic>
            <p:nvPicPr>
              <p:cNvPr id="17423" name="Picture 23" descr="Pictu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0" y="1296"/>
                <a:ext cx="672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4" name="Oval 24"/>
              <p:cNvSpPr>
                <a:spLocks noChangeArrowheads="1"/>
              </p:cNvSpPr>
              <p:nvPr/>
            </p:nvSpPr>
            <p:spPr bwMode="gray">
              <a:xfrm>
                <a:off x="1565" y="960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25" name="Oval 25"/>
              <p:cNvSpPr>
                <a:spLocks noChangeArrowheads="1"/>
              </p:cNvSpPr>
              <p:nvPr/>
            </p:nvSpPr>
            <p:spPr bwMode="gray">
              <a:xfrm>
                <a:off x="1248" y="962"/>
                <a:ext cx="742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26" name="Oval 26"/>
              <p:cNvSpPr>
                <a:spLocks noChangeArrowheads="1"/>
              </p:cNvSpPr>
              <p:nvPr/>
            </p:nvSpPr>
            <p:spPr bwMode="gray">
              <a:xfrm>
                <a:off x="1575" y="966"/>
                <a:ext cx="777" cy="39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27" name="Oval 27"/>
              <p:cNvSpPr>
                <a:spLocks noChangeArrowheads="1"/>
              </p:cNvSpPr>
              <p:nvPr/>
            </p:nvSpPr>
            <p:spPr bwMode="gray">
              <a:xfrm>
                <a:off x="1392" y="978"/>
                <a:ext cx="960" cy="4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18" name="Text Box 28"/>
            <p:cNvSpPr txBox="1">
              <a:spLocks noChangeArrowheads="1"/>
            </p:cNvSpPr>
            <p:nvPr/>
          </p:nvSpPr>
          <p:spPr bwMode="auto">
            <a:xfrm>
              <a:off x="1216" y="1056"/>
              <a:ext cx="116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1"/>
              <a:r>
                <a:rPr lang="fa-IR" sz="1600" dirty="0" smtClean="0">
                  <a:solidFill>
                    <a:schemeClr val="accent6">
                      <a:lumMod val="50000"/>
                    </a:schemeClr>
                  </a:solidFill>
                  <a:cs typeface="B Titr" pitchFamily="2" charset="-78"/>
                </a:rPr>
                <a:t>تجهيز سرويس بهداشتي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endParaRPr>
            </a:p>
          </p:txBody>
        </p:sp>
        <p:sp>
          <p:nvSpPr>
            <p:cNvPr id="17419" name="Text Box 29"/>
            <p:cNvSpPr txBox="1">
              <a:spLocks noChangeArrowheads="1"/>
            </p:cNvSpPr>
            <p:nvPr/>
          </p:nvSpPr>
          <p:spPr bwMode="auto">
            <a:xfrm>
              <a:off x="1075" y="2228"/>
              <a:ext cx="116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7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endParaRPr>
            </a:p>
          </p:txBody>
        </p:sp>
        <p:sp>
          <p:nvSpPr>
            <p:cNvPr id="17420" name="Text Box 30"/>
            <p:cNvSpPr txBox="1">
              <a:spLocks noChangeArrowheads="1"/>
            </p:cNvSpPr>
            <p:nvPr/>
          </p:nvSpPr>
          <p:spPr bwMode="auto">
            <a:xfrm>
              <a:off x="817" y="1378"/>
              <a:ext cx="142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solidFill>
                    <a:schemeClr val="accent6">
                      <a:lumMod val="50000"/>
                    </a:schemeClr>
                  </a:solidFill>
                  <a:cs typeface="B Titr" pitchFamily="2" charset="-78"/>
                </a:rPr>
                <a:t> 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endParaRPr>
            </a:p>
          </p:txBody>
        </p:sp>
        <p:sp>
          <p:nvSpPr>
            <p:cNvPr id="17421" name="Text Box 31"/>
            <p:cNvSpPr txBox="1">
              <a:spLocks noChangeArrowheads="1"/>
            </p:cNvSpPr>
            <p:nvPr/>
          </p:nvSpPr>
          <p:spPr bwMode="auto">
            <a:xfrm>
              <a:off x="1968" y="2736"/>
              <a:ext cx="767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 smtClean="0">
                  <a:solidFill>
                    <a:schemeClr val="accent6">
                      <a:lumMod val="50000"/>
                    </a:schemeClr>
                  </a:solidFill>
                  <a:cs typeface="B Titr" pitchFamily="2" charset="-78"/>
                </a:rPr>
                <a:t>فضاي فيزيکي </a:t>
              </a:r>
            </a:p>
            <a:p>
              <a:pPr algn="ctr">
                <a:lnSpc>
                  <a:spcPct val="150000"/>
                </a:lnSpc>
              </a:pPr>
              <a:r>
                <a:rPr lang="fa-IR" sz="1600" dirty="0" smtClean="0">
                  <a:solidFill>
                    <a:schemeClr val="accent6">
                      <a:lumMod val="50000"/>
                    </a:schemeClr>
                  </a:solidFill>
                  <a:cs typeface="B Titr" pitchFamily="2" charset="-78"/>
                </a:rPr>
                <a:t>اتاق بيمار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gray">
          <a:xfrm>
            <a:off x="2514600" y="685800"/>
            <a:ext cx="4768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ارتقاي کيفيت هتلينگ در بيمارستانهاي وابسته به وزارت بهداشت ، درمان و آموزش پزشکي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 rot="477371">
            <a:off x="825127" y="986513"/>
            <a:ext cx="1196982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0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</a:t>
            </a:r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 نظام سلامت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42" name="Rectangle 32"/>
          <p:cNvSpPr>
            <a:spLocks noGrp="1" noChangeArrowheads="1"/>
          </p:cNvSpPr>
          <p:nvPr>
            <p:ph idx="1"/>
          </p:nvPr>
        </p:nvSpPr>
        <p:spPr>
          <a:xfrm>
            <a:off x="5867400" y="228600"/>
            <a:ext cx="2743200" cy="2667000"/>
          </a:xfrm>
        </p:spPr>
        <p:txBody>
          <a:bodyPr/>
          <a:lstStyle/>
          <a:p>
            <a:pPr lvl="1" algn="r">
              <a:buNone/>
            </a:pPr>
            <a:r>
              <a:rPr lang="fa-IR" sz="7200" dirty="0" smtClean="0">
                <a:solidFill>
                  <a:srgbClr val="FF0000"/>
                </a:solidFill>
                <a:cs typeface="B Titr" pitchFamily="2" charset="-78"/>
              </a:rPr>
              <a:t>5</a:t>
            </a:r>
            <a:endParaRPr lang="en-US" sz="8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05400" y="2067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Titr" pitchFamily="2" charset="-78"/>
              </a:rPr>
              <a:t>اولويت اجرا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800" y="2590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cs typeface="B Titr" pitchFamily="2" charset="-78"/>
              </a:rPr>
              <a:t> تجهيزات</a:t>
            </a:r>
            <a:endParaRPr lang="en-US" sz="16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200" y="403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خدمات رفاهي</a:t>
            </a:r>
          </a:p>
          <a:p>
            <a:pPr algn="ct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جهت بيمار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بسته ششم</a:t>
            </a:r>
            <a:endParaRPr lang="en-US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idx="1"/>
          </p:nvPr>
        </p:nvSpPr>
        <p:spPr>
          <a:xfrm>
            <a:off x="7010400" y="1752600"/>
            <a:ext cx="1600200" cy="4648200"/>
          </a:xfrm>
        </p:spPr>
        <p:txBody>
          <a:bodyPr/>
          <a:lstStyle/>
          <a:p>
            <a:pPr lvl="1" algn="r">
              <a:buNone/>
            </a:pPr>
            <a:r>
              <a:rPr lang="fa-IR" sz="19900" dirty="0" smtClean="0">
                <a:cs typeface="B Titr" pitchFamily="2" charset="-78"/>
              </a:rPr>
              <a:t>6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6553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b="1" dirty="0" smtClean="0">
                <a:latin typeface="+mj-lt"/>
                <a:ea typeface="+mj-ea"/>
                <a:cs typeface="B Titr" pitchFamily="2" charset="-78"/>
              </a:rPr>
              <a:t>دستورالعمل برنامه </a:t>
            </a:r>
          </a:p>
          <a:p>
            <a:pPr algn="ctr">
              <a:lnSpc>
                <a:spcPct val="200000"/>
              </a:lnSpc>
            </a:pPr>
            <a:r>
              <a:rPr lang="fa-IR" sz="3600" b="1" dirty="0" smtClean="0">
                <a:latin typeface="+mj-lt"/>
                <a:ea typeface="+mj-ea"/>
                <a:cs typeface="B Titr" pitchFamily="2" charset="-78"/>
              </a:rPr>
              <a:t>حفاظت مالي از بيماران صعب العلاج ، خاص و نيازمند  </a:t>
            </a:r>
            <a:endParaRPr lang="en-US" sz="3600" b="1" dirty="0" smtClean="0"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5226050" cy="30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sz="1400" dirty="0" smtClean="0">
                <a:solidFill>
                  <a:srgbClr val="00B050"/>
                </a:solidFill>
                <a:cs typeface="B Titr" pitchFamily="2" charset="-78"/>
              </a:rPr>
              <a:t>دستورالعمل برنامه </a:t>
            </a:r>
            <a:br>
              <a:rPr lang="fa-IR" sz="14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1400" dirty="0" smtClean="0">
                <a:solidFill>
                  <a:srgbClr val="00B050"/>
                </a:solidFill>
                <a:cs typeface="B Titr" pitchFamily="2" charset="-78"/>
              </a:rPr>
              <a:t>حفاظت مالي از بيماران صعب العلاج ، خاص و نيازمند  </a:t>
            </a:r>
            <a:endParaRPr lang="en-US" sz="14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ltGray">
          <a:xfrm>
            <a:off x="558954" y="4618038"/>
            <a:ext cx="5562600" cy="1325562"/>
          </a:xfrm>
          <a:prstGeom prst="ellipse">
            <a:avLst/>
          </a:prstGeom>
          <a:solidFill>
            <a:srgbClr val="211E54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ltGray">
          <a:xfrm rot="20601703">
            <a:off x="-298417" y="2285859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29698D">
                  <a:gamma/>
                  <a:tint val="24314"/>
                  <a:invGamma/>
                </a:srgbClr>
              </a:gs>
              <a:gs pos="100000">
                <a:srgbClr val="29698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gray">
          <a:xfrm rot="20601703">
            <a:off x="1351117" y="3057525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24314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0"/>
          <p:cNvSpPr>
            <a:spLocks noChangeArrowheads="1"/>
          </p:cNvSpPr>
          <p:nvPr/>
        </p:nvSpPr>
        <p:spPr bwMode="white">
          <a:xfrm rot="20601703">
            <a:off x="1452717" y="3309938"/>
            <a:ext cx="2586037" cy="1090612"/>
          </a:xfrm>
          <a:prstGeom prst="ellipse">
            <a:avLst/>
          </a:prstGeom>
          <a:gradFill rotWithShape="1">
            <a:gsLst>
              <a:gs pos="0">
                <a:srgbClr val="1D449C">
                  <a:gamma/>
                  <a:shade val="46275"/>
                  <a:invGamma/>
                </a:srgbClr>
              </a:gs>
              <a:gs pos="100000">
                <a:srgbClr val="1D449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81200" y="351686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اهداف اختصاصي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 rot="20729821">
            <a:off x="24231" y="4129533"/>
            <a:ext cx="138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پوشش فرانشيز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62400" y="2895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شناسايي و ثبت نام بيماران خاص و ويژه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 rot="20362964">
            <a:off x="1634951" y="4522787"/>
            <a:ext cx="212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توسعه مراقبت هاي نظام مند از بيماران ويژه بر اساس راهنماها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5" name="Rectangle 32"/>
          <p:cNvSpPr txBox="1">
            <a:spLocks noChangeArrowheads="1"/>
          </p:cNvSpPr>
          <p:nvPr/>
        </p:nvSpPr>
        <p:spPr>
          <a:xfrm>
            <a:off x="7010400" y="4572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6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096000" y="1828800"/>
            <a:ext cx="2590800" cy="990600"/>
          </a:xfrm>
          <a:prstGeom prst="fram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213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Titr" pitchFamily="2" charset="-78"/>
              </a:rPr>
              <a:t>هدف کلي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048000"/>
            <a:ext cx="23622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حفاظت مالي از بيماران در برابر هزينه هاي کمر شکن سلامت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838200" y="1828800"/>
            <a:ext cx="7239000" cy="4348641"/>
            <a:chOff x="1017" y="1152"/>
            <a:chExt cx="3735" cy="2489"/>
          </a:xfrm>
        </p:grpSpPr>
        <p:grpSp>
          <p:nvGrpSpPr>
            <p:cNvPr id="12293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12310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4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12307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Text Box 12"/>
            <p:cNvSpPr txBox="1">
              <a:spLocks noChangeArrowheads="1"/>
            </p:cNvSpPr>
            <p:nvPr/>
          </p:nvSpPr>
          <p:spPr bwMode="gray">
            <a:xfrm>
              <a:off x="2275" y="1414"/>
              <a:ext cx="1219" cy="7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دياليز خوني و صفاقي</a:t>
              </a:r>
            </a:p>
            <a:p>
              <a:pPr algn="ctr" eaLnBrk="0" hangingPunct="0"/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هموفيلي ،تالاسمي ، ام اس</a:t>
              </a:r>
            </a:p>
            <a:p>
              <a:pPr algn="ctr" eaLnBrk="0" hangingPunct="0"/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هپاتيت مقاوم در تالاسمي و هموفيلي</a:t>
              </a:r>
              <a:endParaRPr lang="en-US" sz="1900" b="1" dirty="0">
                <a:solidFill>
                  <a:srgbClr val="FFFFFF"/>
                </a:solidFill>
                <a:cs typeface="B Koodak" pitchFamily="2" charset="-78"/>
              </a:endParaRPr>
            </a:p>
          </p:txBody>
        </p:sp>
        <p:sp>
          <p:nvSpPr>
            <p:cNvPr id="12296" name="Text Box 13"/>
            <p:cNvSpPr txBox="1">
              <a:spLocks noChangeArrowheads="1"/>
            </p:cNvSpPr>
            <p:nvPr/>
          </p:nvSpPr>
          <p:spPr bwMode="gray">
            <a:xfrm>
              <a:off x="1292" y="2112"/>
              <a:ext cx="940" cy="7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بيماري هاي رواني ،مسموميتها ،اسکوليوز ، صرع مقاوم به درمان</a:t>
              </a:r>
              <a:endParaRPr lang="en-US" sz="1900" b="1" dirty="0">
                <a:solidFill>
                  <a:srgbClr val="FFFFFF"/>
                </a:solidFill>
                <a:cs typeface="B Koodak" pitchFamily="2" charset="-78"/>
              </a:endParaRPr>
            </a:p>
          </p:txBody>
        </p:sp>
        <p:grpSp>
          <p:nvGrpSpPr>
            <p:cNvPr id="12297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12304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6D440E"/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8" name="Text Box 18"/>
            <p:cNvSpPr txBox="1">
              <a:spLocks noChangeArrowheads="1"/>
            </p:cNvSpPr>
            <p:nvPr/>
          </p:nvSpPr>
          <p:spPr bwMode="gray">
            <a:xfrm>
              <a:off x="3415" y="1981"/>
              <a:ext cx="1112" cy="1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پيوند اعضاء</a:t>
              </a:r>
            </a:p>
            <a:p>
              <a:pPr algn="ctr" eaLnBrk="0" hangingPunct="0"/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کاشت حلزون ،سرطلان  ،سوختگي، جراحي </a:t>
              </a:r>
              <a:r>
                <a:rPr lang="en-US" sz="1900" b="1" dirty="0" smtClean="0">
                  <a:solidFill>
                    <a:srgbClr val="FFFFFF"/>
                  </a:solidFill>
                  <a:cs typeface="B Koodak" pitchFamily="2" charset="-78"/>
                </a:rPr>
                <a:t>DBS</a:t>
              </a:r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براي بيماران پارکينسون</a:t>
              </a:r>
              <a:endParaRPr lang="en-US" sz="1900" b="1" dirty="0">
                <a:solidFill>
                  <a:srgbClr val="FFFFFF"/>
                </a:solidFill>
                <a:cs typeface="B Koodak" pitchFamily="2" charset="-78"/>
              </a:endParaRPr>
            </a:p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12299" name="Group 19"/>
            <p:cNvGrpSpPr>
              <a:grpSpLocks/>
            </p:cNvGrpSpPr>
            <p:nvPr/>
          </p:nvGrpSpPr>
          <p:grpSpPr bwMode="auto">
            <a:xfrm>
              <a:off x="2118" y="2411"/>
              <a:ext cx="1512" cy="1230"/>
              <a:chOff x="3149" y="2679"/>
              <a:chExt cx="1574" cy="1333"/>
            </a:xfrm>
          </p:grpSpPr>
          <p:sp>
            <p:nvSpPr>
              <p:cNvPr id="12301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21"/>
              <p:cNvSpPr>
                <a:spLocks noChangeArrowheads="1"/>
              </p:cNvSpPr>
              <p:nvPr/>
            </p:nvSpPr>
            <p:spPr bwMode="gray">
              <a:xfrm>
                <a:off x="3149" y="268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2F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0" name="Text Box 23"/>
            <p:cNvSpPr txBox="1">
              <a:spLocks noChangeArrowheads="1"/>
            </p:cNvSpPr>
            <p:nvPr/>
          </p:nvSpPr>
          <p:spPr bwMode="gray">
            <a:xfrm>
              <a:off x="2440" y="2660"/>
              <a:ext cx="910" cy="7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مغز استخوان</a:t>
              </a:r>
            </a:p>
            <a:p>
              <a:pPr algn="ctr" eaLnBrk="0" hangingPunct="0"/>
              <a:r>
                <a:rPr lang="fa-IR" sz="1900" b="1" dirty="0" smtClean="0">
                  <a:solidFill>
                    <a:srgbClr val="FFFFFF"/>
                  </a:solidFill>
                  <a:cs typeface="B Koodak" pitchFamily="2" charset="-78"/>
                </a:rPr>
                <a:t>بستري طولاني مدت در مراقبتهاي ويژه </a:t>
              </a:r>
              <a:endParaRPr lang="en-US" sz="1900" dirty="0">
                <a:solidFill>
                  <a:srgbClr val="FFFFFF"/>
                </a:solidFill>
                <a:cs typeface="B Koodak" pitchFamily="2" charset="-7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حفاظت مالي از بيماران صعب العلاج ، خاص و نيازمند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10400" y="4572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6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 rot="1579203">
            <a:off x="5686501" y="196425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بيماران ويژه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cxnSp>
        <p:nvCxnSpPr>
          <p:cNvPr id="35" name="Curved Connector 34"/>
          <p:cNvCxnSpPr/>
          <p:nvPr/>
        </p:nvCxnSpPr>
        <p:spPr>
          <a:xfrm rot="10800000" flipV="1">
            <a:off x="1676400" y="5334000"/>
            <a:ext cx="1066800" cy="762000"/>
          </a:xfrm>
          <a:prstGeom prst="curved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486400"/>
            <a:ext cx="1371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ارجاع به مددکاري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حفاظت مالي از بيماران صعب العلاج ، خاص و نيازمند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86600" y="2286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6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962400" y="1447800"/>
            <a:ext cx="1828800" cy="609600"/>
          </a:xfrm>
          <a:prstGeom prst="plaque">
            <a:avLst>
              <a:gd name="adj" fmla="val 31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نقش مددکاري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2209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ارزيابي ميزان نياز بيماران به حمايت مالي مطابق فرايند زير انجام مي شود :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3800" y="32428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rgbClr val="FFFF00"/>
                </a:solidFill>
                <a:cs typeface="B Titr" pitchFamily="2" charset="-78"/>
              </a:rPr>
              <a:t>بيماران نيازمند به حمايت مبتلا به بيماري هاي ويژه :</a:t>
            </a:r>
            <a:endParaRPr lang="en-US" sz="16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9740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Titr" pitchFamily="2" charset="-78"/>
              </a:rPr>
              <a:t>مددکاري اين گروه با کميته امداد امام خميني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" y="4507721"/>
            <a:ext cx="6324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Titr" pitchFamily="2" charset="-78"/>
              </a:rPr>
              <a:t>تنها بيماراني که توسط کارشناسان بيماري هاي خاص معاونت درمان ارجاع داده مي شوند تحت ارزيابي قرار مي دهند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sp>
        <p:nvSpPr>
          <p:cNvPr id="41" name="Sun 40"/>
          <p:cNvSpPr/>
          <p:nvPr/>
        </p:nvSpPr>
        <p:spPr>
          <a:xfrm>
            <a:off x="7315200" y="3962400"/>
            <a:ext cx="304800" cy="228600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/>
          <p:cNvSpPr/>
          <p:nvPr/>
        </p:nvSpPr>
        <p:spPr>
          <a:xfrm>
            <a:off x="7391400" y="4800600"/>
            <a:ext cx="304800" cy="228600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14400" y="2667000"/>
            <a:ext cx="72390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حفاظت مالي از بيماران صعب العلاج ، خاص و نيازمند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86600" y="2286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6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825127" y="971124"/>
            <a:ext cx="119698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962400" y="1447800"/>
            <a:ext cx="1828800" cy="609600"/>
          </a:xfrm>
          <a:prstGeom prst="plaque">
            <a:avLst>
              <a:gd name="adj" fmla="val 31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نقش مددکاري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2209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ارزيابي ميزان نياز بيماران به حمايت مالي مطابق فرايند زير انجام مي شود :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0" y="3048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rgbClr val="FFFF00"/>
                </a:solidFill>
                <a:cs typeface="B Titr" pitchFamily="2" charset="-78"/>
              </a:rPr>
              <a:t>بيماران بستري نيازمند به حمايت مبتلا به بيماري هاي غير ويژه:</a:t>
            </a:r>
            <a:endParaRPr lang="en-US" sz="16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4840069"/>
            <a:ext cx="7239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Titr" pitchFamily="2" charset="-78"/>
              </a:rPr>
              <a:t>تخمين درصد نياز آنان در اين گروه توسط مددکاران بيمارستان ها و تصميم توسط رييس يا مدير بيمارستان صورت مي پذيرد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" y="5105400"/>
            <a:ext cx="6324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Titr" pitchFamily="2" charset="-78"/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sp>
        <p:nvSpPr>
          <p:cNvPr id="41" name="Sun 40"/>
          <p:cNvSpPr/>
          <p:nvPr/>
        </p:nvSpPr>
        <p:spPr>
          <a:xfrm>
            <a:off x="7543800" y="4114800"/>
            <a:ext cx="304800" cy="228600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/>
          <p:cNvSpPr/>
          <p:nvPr/>
        </p:nvSpPr>
        <p:spPr>
          <a:xfrm>
            <a:off x="7391400" y="7467600"/>
            <a:ext cx="304800" cy="228600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14400" y="2667000"/>
            <a:ext cx="72390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3657600"/>
            <a:ext cx="7315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886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بيماراني که فرانشيز آن ها کمتر از 5.000.000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حفاظت مالي از بيماران صعب العلاج ، خاص و نيازمند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86600" y="2286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6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825127" y="971124"/>
            <a:ext cx="119698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962400" y="1447800"/>
            <a:ext cx="1828800" cy="609600"/>
          </a:xfrm>
          <a:prstGeom prst="plaque">
            <a:avLst>
              <a:gd name="adj" fmla="val 31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نقش مددکاري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2209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ارزيابي ميزان نياز بيماران به حمايت مالي مطابق فرايند زير انجام مي شود :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0" y="3048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rgbClr val="FFFF00"/>
                </a:solidFill>
                <a:cs typeface="B Titr" pitchFamily="2" charset="-78"/>
              </a:rPr>
              <a:t>بيماران بستري نيازمند به حمايت مبتلا به بيماري هاي غير ويژه:</a:t>
            </a:r>
            <a:endParaRPr lang="en-US" sz="16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4840069"/>
            <a:ext cx="7239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Titr" pitchFamily="2" charset="-78"/>
              </a:rPr>
              <a:t> تعيين استحقاق اين گروه توسط سازمانهاي حمايتي صورت مي گيردو سازمانهاي دولتي تناه بيماراني را که از مددکاري هاي ارجاع داده مي شوند را تحت پوشش قرار مي دهند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3000" y="4800600"/>
            <a:ext cx="6324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Titr" pitchFamily="2" charset="-78"/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sp>
        <p:nvSpPr>
          <p:cNvPr id="41" name="Sun 40"/>
          <p:cNvSpPr/>
          <p:nvPr/>
        </p:nvSpPr>
        <p:spPr>
          <a:xfrm>
            <a:off x="7543800" y="4114800"/>
            <a:ext cx="304800" cy="228600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14400" y="2667000"/>
            <a:ext cx="72390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3657600"/>
            <a:ext cx="7315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886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بيماراني که فرانشيز آن ها بيشتر از 5.000.000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7000" y="685800"/>
            <a:ext cx="5943600" cy="914400"/>
          </a:xfrm>
        </p:spPr>
        <p:txBody>
          <a:bodyPr/>
          <a:lstStyle/>
          <a:p>
            <a: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  <a:t>دستورالعمل برنامه کاهش ميزان پرداختي بيماران بستري در بيمارستان </a:t>
            </a:r>
            <a:b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  <a:t>وابسته به وزارت بهداشت درمان و آموزش پزشکي</a:t>
            </a:r>
            <a:r>
              <a:rPr lang="fa-IR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>
                <a:cs typeface="B Titr" pitchFamily="2" charset="-78"/>
              </a:rPr>
              <a:t> هدف کلي :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4343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latin typeface="+mn-lt"/>
                <a:cs typeface="B Titr" pitchFamily="2" charset="-78"/>
              </a:rPr>
              <a:t>اهداف</a:t>
            </a:r>
            <a:r>
              <a:rPr lang="fa-IR" dirty="0" smtClean="0"/>
              <a:t> </a:t>
            </a:r>
            <a:r>
              <a:rPr lang="fa-IR" sz="2800" dirty="0" smtClean="0">
                <a:latin typeface="+mn-lt"/>
                <a:cs typeface="B Titr" pitchFamily="2" charset="-78"/>
              </a:rPr>
              <a:t>اختصاصي</a:t>
            </a:r>
            <a:r>
              <a:rPr lang="fa-IR" dirty="0" smtClean="0"/>
              <a:t> 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56963">
            <a:off x="815571" y="962438"/>
            <a:ext cx="1202944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6" name="Rectangle 32"/>
          <p:cNvSpPr txBox="1">
            <a:spLocks noChangeArrowheads="1"/>
          </p:cNvSpPr>
          <p:nvPr/>
        </p:nvSpPr>
        <p:spPr bwMode="auto">
          <a:xfrm>
            <a:off x="7848600" y="22860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1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1600200"/>
            <a:ext cx="5791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tx2"/>
                </a:solidFill>
                <a:cs typeface="B Titr" pitchFamily="2" charset="-78"/>
              </a:rPr>
              <a:t>حفاظت مالي شهروندان در برابر هزينه هاي سلامت با محوريت اقشار آسيب پذير ، از طريق ساماندهي تامين خدمات بيمارستاني و کاهش پرداخت  سهم بيماران در بيمارستانهاي وابسته به وزارت بهداشت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1148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 1- </a:t>
            </a: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کاهش پرداخت مستقيم بيماران بستري شده واجد بيمه پايه سلامت به </a:t>
            </a: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6% </a:t>
            </a: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کل هزينه هاي بستري  در بيمارستان </a:t>
            </a:r>
          </a:p>
          <a:p>
            <a:pPr algn="ctr">
              <a:lnSpc>
                <a:spcPct val="200000"/>
              </a:lnSpc>
            </a:pP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2- جلوگيري از ارجاع بيماران براي خريد دارو ، تجهيزات و لوازم مصرفي پزشکي و خدمات تشخيصي درماني به خارج از بيمارستان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5400000">
            <a:off x="7505700" y="1333500"/>
            <a:ext cx="381000" cy="21336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5400000">
            <a:off x="6896100" y="4000500"/>
            <a:ext cx="381000" cy="21336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771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حفاظت مالي از بيماران صعب العلاج ، خاص و نيازمند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86600" y="4572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6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825127" y="971124"/>
            <a:ext cx="119698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962400" y="1447800"/>
            <a:ext cx="1828800" cy="609600"/>
          </a:xfrm>
          <a:prstGeom prst="plaque">
            <a:avLst>
              <a:gd name="adj" fmla="val 31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نقش مددکاري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2209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ارزيابي ميزان نياز بيماران به حمايت مالي مطابق فرايند زير انجام مي شود :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0" y="3048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rgbClr val="FFFF00"/>
                </a:solidFill>
                <a:cs typeface="B Titr" pitchFamily="2" charset="-78"/>
              </a:rPr>
              <a:t>بيماران بستري نيازمند به حمايت مبتلا به بيماري هاي غير ويژه:</a:t>
            </a:r>
            <a:endParaRPr lang="en-US" sz="16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4572000"/>
            <a:ext cx="4419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Titr" pitchFamily="2" charset="-78"/>
              </a:rPr>
              <a:t> مددکاري ها موظف مي باشند مستندات تخفيف خود را بايگاني نمايند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cs typeface="B Titr" pitchFamily="2" charset="-78"/>
            </a:endParaRPr>
          </a:p>
        </p:txBody>
      </p:sp>
      <p:sp>
        <p:nvSpPr>
          <p:cNvPr id="41" name="Sun 40"/>
          <p:cNvSpPr/>
          <p:nvPr/>
        </p:nvSpPr>
        <p:spPr>
          <a:xfrm>
            <a:off x="5638800" y="4114800"/>
            <a:ext cx="2209800" cy="2133600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itr" pitchFamily="2" charset="-78"/>
              </a:rPr>
              <a:t>نکته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42" name="Sun 41"/>
          <p:cNvSpPr/>
          <p:nvPr/>
        </p:nvSpPr>
        <p:spPr>
          <a:xfrm>
            <a:off x="7391400" y="7467600"/>
            <a:ext cx="304800" cy="228600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14400" y="2667000"/>
            <a:ext cx="72390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lang="fa-IR" sz="1400" b="1" kern="0" dirty="0" smtClean="0">
                <a:solidFill>
                  <a:srgbClr val="00B050"/>
                </a:solidFill>
                <a:latin typeface="+mj-lt"/>
                <a:ea typeface="+mj-ea"/>
                <a:cs typeface="B Titr" pitchFamily="2" charset="-78"/>
              </a:rPr>
              <a:t>نظارتي بر حسن اجراي برنامه نظام تحول سلامت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86600" y="4572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8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825127" y="971124"/>
            <a:ext cx="119698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6781800" y="1447800"/>
            <a:ext cx="1828800" cy="16764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400" y="1676400"/>
            <a:ext cx="13716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سطوح نظارتي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دانشگاه :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2362200"/>
            <a:ext cx="48768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1- تشکيل کميته ويژه نظارت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2- برنامه ريزي جهت آموزش و اطلاع رساني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3-اطلاع رساني به مردم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4-استقرار برنامه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5-تخصيص اعتبارات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6-مديريت اطلاعات ، پاسخگوئي و رسيدگي به شکايات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7- تدوين برنامه بازديد بيمارستانها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8-برگزاري جلسات هفتگي با روساي بيمارستانها</a:t>
            </a:r>
          </a:p>
          <a:p>
            <a:pPr algn="r">
              <a:lnSpc>
                <a:spcPct val="150000"/>
              </a:lnSpc>
            </a:pPr>
            <a:endParaRPr lang="en-US" dirty="0">
              <a:cs typeface="B Titr" pitchFamily="2" charset="-78"/>
            </a:endParaRPr>
          </a:p>
        </p:txBody>
      </p:sp>
      <p:sp>
        <p:nvSpPr>
          <p:cNvPr id="19" name="Diagonal Stripe 18"/>
          <p:cNvSpPr/>
          <p:nvPr/>
        </p:nvSpPr>
        <p:spPr>
          <a:xfrm rot="10994768">
            <a:off x="2211948" y="1981524"/>
            <a:ext cx="4573293" cy="205524"/>
          </a:xfrm>
          <a:prstGeom prst="diagStri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lang="fa-IR" sz="1400" b="1" kern="0" dirty="0" smtClean="0">
                <a:solidFill>
                  <a:srgbClr val="00B050"/>
                </a:solidFill>
                <a:latin typeface="+mj-lt"/>
                <a:ea typeface="+mj-ea"/>
                <a:cs typeface="B Titr" pitchFamily="2" charset="-78"/>
              </a:rPr>
              <a:t>نظارتي بر حسن اجراي برنامه نظام تحول سلامت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86600" y="4572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8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825127" y="971124"/>
            <a:ext cx="119698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6781800" y="1447800"/>
            <a:ext cx="1828800" cy="16764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400" y="1676400"/>
            <a:ext cx="13716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سطوح نظارتي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بيمارستانها :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2362200"/>
            <a:ext cx="6248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1- تشکيل کميته اجرائي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2-تشکيل کميته اخلاق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3- اطلاع رساني و آموزش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4-انعقاد قرار داد با پزشکان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5-اطلاع رساني ميني بر رعايت حقوق بيمار و لزوم عدم پرداخت بيش از 10 درصد فرانشيز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6-بررسي تجهيزات پزشکي و انبار داروئي و مصرفي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7-تهيه فارموکوپه داروئي و تجهيزات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8-بررسي روزانه بخش ها و اورژانس بيمارستان  از لحاظ بررسي نحوه اجراي برنامه</a:t>
            </a:r>
          </a:p>
          <a:p>
            <a:pPr algn="r">
              <a:lnSpc>
                <a:spcPct val="150000"/>
              </a:lnSpc>
            </a:pPr>
            <a:endParaRPr lang="en-US" dirty="0">
              <a:cs typeface="B Titr" pitchFamily="2" charset="-78"/>
            </a:endParaRPr>
          </a:p>
        </p:txBody>
      </p:sp>
      <p:sp>
        <p:nvSpPr>
          <p:cNvPr id="19" name="Diagonal Stripe 18"/>
          <p:cNvSpPr/>
          <p:nvPr/>
        </p:nvSpPr>
        <p:spPr>
          <a:xfrm rot="10994768">
            <a:off x="2211948" y="1981524"/>
            <a:ext cx="4573293" cy="205524"/>
          </a:xfrm>
          <a:prstGeom prst="diagStri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lang="fa-IR" sz="1400" b="1" kern="0" dirty="0" smtClean="0">
                <a:solidFill>
                  <a:srgbClr val="00B050"/>
                </a:solidFill>
                <a:latin typeface="+mj-lt"/>
                <a:ea typeface="+mj-ea"/>
                <a:cs typeface="B Titr" pitchFamily="2" charset="-78"/>
              </a:rPr>
              <a:t>نظارتي بر حسن اجراي برنامه نظام تحول سلامت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86600" y="4572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8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825127" y="971124"/>
            <a:ext cx="119698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6781800" y="1447800"/>
            <a:ext cx="1828800" cy="16764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400" y="1676400"/>
            <a:ext cx="13716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سطوح نظارتي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بيمارستانها :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23622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9-ثبت الکترونيکي ورود خروج کليه پزشکان و کارکنان</a:t>
            </a:r>
          </a:p>
          <a:p>
            <a:pPr algn="r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10- ثبت الکترونيکي اطلاعات کليه بيماران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11-ثبت الکترونيکي کليه اقلام مصرفي بيمار در </a:t>
            </a:r>
            <a:r>
              <a:rPr lang="en-US" dirty="0" smtClean="0">
                <a:cs typeface="B Titr" pitchFamily="2" charset="-78"/>
              </a:rPr>
              <a:t>HIS</a:t>
            </a:r>
            <a:endParaRPr lang="fa-IR" dirty="0" smtClean="0">
              <a:cs typeface="B Titr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12-هماهنگي با بيمارستانهاي تعريف شده در زنجيره انتقال </a:t>
            </a:r>
          </a:p>
          <a:p>
            <a:pPr algn="r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13- رسيدگي به شکايات مردمي</a:t>
            </a:r>
          </a:p>
          <a:p>
            <a:pPr algn="r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14-ارائه صورت حساب يا فاکتور به بيماران سرپائي و بستري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9" name="Diagonal Stripe 18"/>
          <p:cNvSpPr/>
          <p:nvPr/>
        </p:nvSpPr>
        <p:spPr>
          <a:xfrm rot="10994768">
            <a:off x="2211948" y="1981524"/>
            <a:ext cx="4573293" cy="205524"/>
          </a:xfrm>
          <a:prstGeom prst="diagStri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2514600" y="685800"/>
            <a:ext cx="522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دستورالعمل برنامه </a:t>
            </a:r>
            <a:b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</a:br>
            <a:r>
              <a:rPr lang="fa-IR" sz="1400" b="1" kern="0" dirty="0" smtClean="0">
                <a:solidFill>
                  <a:srgbClr val="00B050"/>
                </a:solidFill>
                <a:latin typeface="+mj-lt"/>
                <a:ea typeface="+mj-ea"/>
                <a:cs typeface="B Titr" pitchFamily="2" charset="-78"/>
              </a:rPr>
              <a:t>نظارتي بر حسن اجراي برنامه نظام تحول سلامت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0" name="Rectangle 32"/>
          <p:cNvSpPr txBox="1">
            <a:spLocks noChangeArrowheads="1"/>
          </p:cNvSpPr>
          <p:nvPr/>
        </p:nvSpPr>
        <p:spPr>
          <a:xfrm>
            <a:off x="7086600" y="457200"/>
            <a:ext cx="1600200" cy="15240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8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477371">
            <a:off x="825127" y="971124"/>
            <a:ext cx="119698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6553200" y="1447800"/>
            <a:ext cx="2057400" cy="16764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0" y="1676400"/>
            <a:ext cx="1524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تيم بازديد کننده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2667000"/>
            <a:ext cx="6248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9" name="Diagonal Stripe 18"/>
          <p:cNvSpPr/>
          <p:nvPr/>
        </p:nvSpPr>
        <p:spPr>
          <a:xfrm rot="1553168">
            <a:off x="2326979" y="1414752"/>
            <a:ext cx="4109041" cy="1830223"/>
          </a:xfrm>
          <a:prstGeom prst="diagStri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209800"/>
            <a:ext cx="59436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نمايندگان معاونتهاي درمان ،توسعه ، مديريت منابع ،غذا دارو ،آموزشي و دفاتر خدمات پرستاري،رسيدگي به شکايات  و تجهيزات پزشکي و نماينده بيمه سلامت ايرانيان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7" name="Diagonal Stripe 16"/>
          <p:cNvSpPr/>
          <p:nvPr/>
        </p:nvSpPr>
        <p:spPr>
          <a:xfrm rot="1207359">
            <a:off x="2216608" y="4055706"/>
            <a:ext cx="5189708" cy="1846356"/>
          </a:xfrm>
          <a:prstGeom prst="diagStri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167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در سطح دانشگاه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4343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سطح بيمارستانها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6858000" y="3886200"/>
            <a:ext cx="2057400" cy="16764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>
              <a:cs typeface="B Titr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10400" y="4191000"/>
            <a:ext cx="1524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تيم بازديد کننده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5334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رئيس بيمارستان ،مدير بيمارستان ،مترون ،رئيس اورژانس ،مدير امورمالي،مدير حراست ،مدير امور داروئي،مدير امور اداري ،کارشناس ناظر بيمه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3"/>
          <p:cNvSpPr>
            <a:spLocks noChangeArrowheads="1"/>
          </p:cNvSpPr>
          <p:nvPr/>
        </p:nvSpPr>
        <p:spPr bwMode="ltGray">
          <a:xfrm>
            <a:off x="0" y="1676400"/>
            <a:ext cx="6096000" cy="4495800"/>
          </a:xfrm>
          <a:prstGeom prst="rightArrow">
            <a:avLst>
              <a:gd name="adj1" fmla="val 79306"/>
              <a:gd name="adj2" fmla="val 3358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33400" y="2286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a-IR" dirty="0" smtClean="0">
                <a:cs typeface="B Titr" pitchFamily="2" charset="-78"/>
              </a:rPr>
              <a:t>پرونده بيماران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33400" y="3429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fa-IR" dirty="0" smtClean="0">
                <a:cs typeface="B Titr" pitchFamily="2" charset="-78"/>
              </a:rPr>
              <a:t>مصاحبه با بيماران و همراهان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533400" y="4572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 eaLnBrk="0" hangingPunct="0">
              <a:defRPr/>
            </a:pPr>
            <a:r>
              <a:rPr lang="fa-IR" dirty="0" smtClean="0">
                <a:cs typeface="B Titr" pitchFamily="2" charset="-78"/>
              </a:rPr>
              <a:t>سامانه سپاس و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 </a:t>
            </a:r>
            <a:r>
              <a:rPr lang="en-US" dirty="0" smtClean="0">
                <a:cs typeface="B Titr" pitchFamily="2" charset="-78"/>
              </a:rPr>
              <a:t>HIS</a:t>
            </a:r>
            <a:r>
              <a:rPr lang="fa-IR" dirty="0" smtClean="0">
                <a:cs typeface="B Titr" pitchFamily="2" charset="-78"/>
              </a:rPr>
              <a:t> و صورت حساب ها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59436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1">
              <a:defRPr/>
            </a:pPr>
            <a:r>
              <a:rPr lang="fa-I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ابزار نظارت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10" name="Picture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20713"/>
            <a:ext cx="10112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2825" y="685800"/>
            <a:ext cx="5457825" cy="457200"/>
          </a:xfrm>
        </p:spPr>
        <p:txBody>
          <a:bodyPr/>
          <a:lstStyle/>
          <a:p>
            <a:r>
              <a:rPr lang="fa-IR" sz="1800" dirty="0" smtClean="0">
                <a:cs typeface="B Titr" pitchFamily="2" charset="-78"/>
              </a:rPr>
              <a:t>اقدامات بيمارستان</a:t>
            </a:r>
            <a:endParaRPr lang="en-US" sz="1800" dirty="0" smtClean="0"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477371">
            <a:off x="750165" y="934123"/>
            <a:ext cx="1272447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</a:t>
            </a: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29625" y="6215063"/>
            <a:ext cx="714375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867C642-7835-4AB4-B55D-816D8B6177F8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571625" y="928688"/>
            <a:ext cx="728662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</a:pPr>
            <a:endParaRPr lang="fa-IR" sz="1900" b="1" dirty="0" smtClean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</a:pPr>
            <a:endParaRPr lang="fa-IR" sz="1900" b="1" dirty="0" smtClean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fa-IR" sz="1900" b="1" dirty="0" smtClean="0">
                <a:latin typeface="Arabic Typesetting" pitchFamily="66" charset="-78"/>
                <a:cs typeface="B Zar" pitchFamily="2" charset="-78"/>
              </a:rPr>
              <a:t>کاهش پرداختی هزینه های تشخیصی – درمانی از جیب مردم </a:t>
            </a:r>
            <a:endParaRPr lang="en-US" sz="1900" b="1" dirty="0" smtClean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 smtClean="0">
                <a:latin typeface="Arabic Typesetting" pitchFamily="66" charset="-78"/>
                <a:cs typeface="B Zar" pitchFamily="2" charset="-78"/>
              </a:rPr>
              <a:t>بالا </a:t>
            </a: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رفتن  سطح  سلامت جامعه </a:t>
            </a:r>
            <a:endParaRPr lang="en-US" sz="19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دستیابی  به اهداف و سیاست های کلی نظام مقدس جمهوری اسلامی ایران </a:t>
            </a:r>
            <a:endParaRPr lang="en-US" sz="19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افزایش اعتماد مردم به دولت و نظام جمهوری اسلامی </a:t>
            </a:r>
            <a:endParaRPr lang="en-US" sz="19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تحقق مطلوب خواسته مقام معظم رهبری در مورد اینکه تنها دغدغه بیماران درد و رنج بیماری باشد.</a:t>
            </a: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بالارفتن سرعت و دقت و در نهایت کیفیت ارائه خدمات </a:t>
            </a:r>
            <a:endParaRPr lang="en-US" sz="19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حضور به موقع و سریع پزشک متخصص بربالین بیماران اورژانس و بستری در </a:t>
            </a:r>
            <a:r>
              <a:rPr lang="fa-IR" sz="1900" b="1" dirty="0" smtClean="0">
                <a:latin typeface="Arabic Typesetting" pitchFamily="66" charset="-78"/>
                <a:cs typeface="B Zar" pitchFamily="2" charset="-78"/>
              </a:rPr>
              <a:t>بخش ها</a:t>
            </a:r>
            <a:endParaRPr lang="en-US" sz="19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جدیت مسئولین در اجرای طرح </a:t>
            </a:r>
            <a:endParaRPr lang="en-US" sz="19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حذف واسطه ها و افراد فرصت طلب در خرید تجهیزات پزشکی و دارو </a:t>
            </a:r>
            <a:endParaRPr lang="en-US" sz="19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1900" b="1" dirty="0">
                <a:latin typeface="Arabic Typesetting" pitchFamily="66" charset="-78"/>
                <a:cs typeface="B Zar" pitchFamily="2" charset="-78"/>
              </a:rPr>
              <a:t>کاهش قیمت  وسایل و تجهیزات پزشکی و قیمت تمام شده خدمات </a:t>
            </a:r>
            <a:endParaRPr lang="en-US" sz="1900" b="1" dirty="0">
              <a:latin typeface="Arabic Typesetting" pitchFamily="66" charset="-78"/>
              <a:cs typeface="B Zar" pitchFamily="2" charset="-78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071813" y="-609600"/>
            <a:ext cx="571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/>
            <a:endParaRPr lang="fa-IR" sz="2800" b="1" dirty="0" smtClean="0">
              <a:latin typeface="AngsanaUPC" pitchFamily="18" charset="-34"/>
              <a:cs typeface="B Titr" pitchFamily="2" charset="-78"/>
            </a:endParaRPr>
          </a:p>
          <a:p>
            <a:pPr algn="r" rtl="1" eaLnBrk="0" hangingPunct="0"/>
            <a:endParaRPr lang="fa-IR" sz="2800" b="1" dirty="0" smtClean="0">
              <a:latin typeface="AngsanaUPC" pitchFamily="18" charset="-34"/>
              <a:cs typeface="B Titr" pitchFamily="2" charset="-78"/>
            </a:endParaRPr>
          </a:p>
          <a:p>
            <a:pPr algn="r" rtl="1" eaLnBrk="0" hangingPunct="0"/>
            <a:endParaRPr lang="fa-IR" sz="2800" b="1" dirty="0" smtClean="0">
              <a:latin typeface="AngsanaUPC" pitchFamily="18" charset="-34"/>
              <a:cs typeface="B Titr" pitchFamily="2" charset="-78"/>
            </a:endParaRPr>
          </a:p>
          <a:p>
            <a:pPr algn="r" rtl="1" eaLnBrk="0" hangingPunct="0"/>
            <a:r>
              <a:rPr lang="fa-IR" sz="2800" b="1" dirty="0" smtClean="0">
                <a:solidFill>
                  <a:srgbClr val="211E54"/>
                </a:solidFill>
                <a:latin typeface="AngsanaUPC" pitchFamily="18" charset="-34"/>
                <a:cs typeface="B Titr" pitchFamily="2" charset="-78"/>
              </a:rPr>
              <a:t>نقاط </a:t>
            </a:r>
            <a:r>
              <a:rPr lang="fa-IR" sz="2800" b="1" dirty="0">
                <a:solidFill>
                  <a:srgbClr val="211E54"/>
                </a:solidFill>
                <a:latin typeface="AngsanaUPC" pitchFamily="18" charset="-34"/>
                <a:cs typeface="B Titr" pitchFamily="2" charset="-78"/>
              </a:rPr>
              <a:t>قوت طرح  تحول نظام سلامت</a:t>
            </a:r>
            <a:endParaRPr lang="en-US" sz="2800" b="1" dirty="0">
              <a:solidFill>
                <a:srgbClr val="211E54"/>
              </a:solidFill>
              <a:latin typeface="AngsanaUPC" pitchFamily="18" charset="-34"/>
              <a:cs typeface="B Titr" pitchFamily="2" charset="-78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6750" y="6215063"/>
            <a:ext cx="85725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4DD4200-D46B-4E8F-9C56-C09818952BE3}" type="slidenum"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en-US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785938" y="571500"/>
            <a:ext cx="72866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endParaRPr lang="fa-IR" sz="2000" b="1" dirty="0" smtClean="0">
              <a:solidFill>
                <a:schemeClr val="bg1"/>
              </a:solidFill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endParaRPr lang="fa-IR" sz="2000" b="1" dirty="0" smtClean="0">
              <a:solidFill>
                <a:schemeClr val="bg1"/>
              </a:solidFill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 smtClean="0">
                <a:latin typeface="Arabic Typesetting" pitchFamily="66" charset="-78"/>
                <a:cs typeface="B Zar" pitchFamily="2" charset="-78"/>
              </a:rPr>
              <a:t>با </a:t>
            </a: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لا رفتن اطمینان مردم نسبت به وسایل و تجهیزات پزشکی ایرانی </a:t>
            </a:r>
            <a:endParaRPr lang="en-US" sz="20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حمایت از تولیدات داخلی </a:t>
            </a:r>
            <a:endParaRPr lang="en-US" sz="20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بالا رفتن سطح جذب پزشک متخصص در بیمارستان های دولتی </a:t>
            </a:r>
            <a:endParaRPr lang="en-US" sz="20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گرایش بیشتر  مردم به گرفتن خدمت در بیمارستان های دولتی </a:t>
            </a:r>
            <a:endParaRPr lang="en-US" sz="20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کاهش نسبت سزارین به زایمان طبیعی و به تبع آن کاهش عوارض مربوطه </a:t>
            </a: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بالا رفتن انگیزه حضور پزشکان متخصص در مناطق محروم </a:t>
            </a:r>
            <a:endParaRPr lang="en-US" sz="20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افزایش کیفیت ویزیت بیماران ودر نتیجه تشخیص بهتر </a:t>
            </a:r>
            <a:endParaRPr lang="en-US" sz="20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ارتقاء کیفیت خدمات  هتلینگ بیمارستان متناسب با شأن مردم شریف </a:t>
            </a:r>
            <a:endParaRPr lang="en-US" sz="20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ایجاد تحرک و فعال شدن کارکنان و مسئولین بیمارستان </a:t>
            </a:r>
            <a:endParaRPr lang="en-US" sz="2000" b="1" dirty="0">
              <a:latin typeface="Arabic Typesetting" pitchFamily="66" charset="-78"/>
              <a:cs typeface="B Zar" pitchFamily="2" charset="-78"/>
            </a:endParaRPr>
          </a:p>
          <a:p>
            <a:pPr marL="92075" indent="182563" algn="justLow" rtl="1" eaLnBrk="0" hangingPunct="0">
              <a:lnSpc>
                <a:spcPct val="150000"/>
              </a:lnSpc>
              <a:buClr>
                <a:srgbClr val="FFFF00"/>
              </a:buClr>
              <a:buSzPct val="80000"/>
              <a:buFont typeface="Wingdings 3" pitchFamily="18" charset="2"/>
              <a:buChar char="|"/>
            </a:pPr>
            <a:r>
              <a:rPr lang="fa-IR" sz="2000" b="1" dirty="0">
                <a:latin typeface="Arabic Typesetting" pitchFamily="66" charset="-78"/>
                <a:cs typeface="B Zar" pitchFamily="2" charset="-78"/>
              </a:rPr>
              <a:t>حضور و نظارت مستمر مسئولین دانشگاه و وزارت متبوع براجرای دقیق طرح در بیمارستان ها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2897188" y="2133600"/>
            <a:ext cx="3197225" cy="2563813"/>
            <a:chOff x="1873" y="1824"/>
            <a:chExt cx="2014" cy="1615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gray">
            <a:xfrm rot="16200000" flipH="1">
              <a:off x="1821" y="2527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4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7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595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9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597" name="AutoShape 13"/>
          <p:cNvSpPr>
            <a:spLocks noChangeArrowheads="1"/>
          </p:cNvSpPr>
          <p:nvPr/>
        </p:nvSpPr>
        <p:spPr bwMode="gray">
          <a:xfrm>
            <a:off x="457200" y="3733800"/>
            <a:ext cx="2209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gray">
          <a:xfrm>
            <a:off x="457200" y="3200400"/>
            <a:ext cx="2209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gray">
          <a:xfrm>
            <a:off x="457200" y="2667000"/>
            <a:ext cx="2209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gray">
          <a:xfrm>
            <a:off x="6324600" y="3733800"/>
            <a:ext cx="2210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gray">
          <a:xfrm>
            <a:off x="6324600" y="3200400"/>
            <a:ext cx="2210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gray">
          <a:xfrm>
            <a:off x="6324600" y="2667000"/>
            <a:ext cx="2210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gray">
          <a:xfrm>
            <a:off x="3577019" y="2565759"/>
            <a:ext cx="1844688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موارد </a:t>
            </a:r>
          </a:p>
          <a:p>
            <a:pPr algn="ctr" eaLnBrk="0" hangingPunct="0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خارج از پوشش بيمه</a:t>
            </a:r>
          </a:p>
          <a:p>
            <a:pPr algn="ctr" eaLnBrk="0" hangingPunct="0">
              <a:lnSpc>
                <a:spcPct val="150000"/>
              </a:lnSpc>
            </a:pPr>
            <a:endParaRPr lang="en-US" b="1" dirty="0">
              <a:cs typeface="B Titr" pitchFamily="2" charset="-78"/>
            </a:endParaRP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gray">
          <a:xfrm>
            <a:off x="457200" y="2824163"/>
            <a:ext cx="2117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dirty="0" smtClean="0">
                <a:cs typeface="B Koodak" pitchFamily="2" charset="-78"/>
              </a:rPr>
              <a:t>هزينه ضرب و جرح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gray">
          <a:xfrm>
            <a:off x="457200" y="3357563"/>
            <a:ext cx="2238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dirty="0" smtClean="0">
                <a:cs typeface="B Koodak" pitchFamily="2" charset="-78"/>
              </a:rPr>
              <a:t>هزينه خودکشي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3327" name="Text Box 23"/>
          <p:cNvSpPr txBox="1">
            <a:spLocks noChangeArrowheads="1"/>
          </p:cNvSpPr>
          <p:nvPr/>
        </p:nvSpPr>
        <p:spPr bwMode="gray">
          <a:xfrm>
            <a:off x="457200" y="3890963"/>
            <a:ext cx="2318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dirty="0" smtClean="0">
                <a:cs typeface="B Koodak" pitchFamily="2" charset="-78"/>
              </a:rPr>
              <a:t>مصدومين حوادث ترافيکي</a:t>
            </a:r>
          </a:p>
          <a:p>
            <a:pPr algn="ctr" eaLnBrk="0" hangingPunct="0"/>
            <a:endParaRPr lang="en-US" dirty="0">
              <a:cs typeface="B Koodak" pitchFamily="2" charset="-78"/>
            </a:endParaRPr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gray">
          <a:xfrm>
            <a:off x="6326884" y="2824163"/>
            <a:ext cx="2208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dirty="0" smtClean="0">
                <a:cs typeface="B Koodak" pitchFamily="2" charset="-78"/>
              </a:rPr>
              <a:t>هزينه هاي جراحي زيبايي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3329" name="Text Box 25"/>
          <p:cNvSpPr txBox="1">
            <a:spLocks noChangeArrowheads="1"/>
          </p:cNvSpPr>
          <p:nvPr/>
        </p:nvSpPr>
        <p:spPr bwMode="gray">
          <a:xfrm>
            <a:off x="6346121" y="3357563"/>
            <a:ext cx="2188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dirty="0" smtClean="0">
                <a:cs typeface="B Koodak" pitchFamily="2" charset="-78"/>
              </a:rPr>
              <a:t>اقامت در اتاق يک تخته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3330" name="Text Box 26"/>
          <p:cNvSpPr txBox="1">
            <a:spLocks noChangeArrowheads="1"/>
          </p:cNvSpPr>
          <p:nvPr/>
        </p:nvSpPr>
        <p:spPr bwMode="gray">
          <a:xfrm>
            <a:off x="6468748" y="3890963"/>
            <a:ext cx="2066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 eaLnBrk="0" hangingPunct="0"/>
            <a:r>
              <a:rPr lang="fa-IR" dirty="0" smtClean="0">
                <a:cs typeface="B Koodak" pitchFamily="2" charset="-78"/>
              </a:rPr>
              <a:t>اقامت در</a:t>
            </a:r>
            <a:r>
              <a:rPr lang="en-US" dirty="0" smtClean="0">
                <a:cs typeface="B Koodak" pitchFamily="2" charset="-78"/>
              </a:rPr>
              <a:t> VIP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3" name="Title 7"/>
          <p:cNvSpPr>
            <a:spLocks noGrp="1"/>
          </p:cNvSpPr>
          <p:nvPr>
            <p:ph type="title"/>
          </p:nvPr>
        </p:nvSpPr>
        <p:spPr>
          <a:xfrm>
            <a:off x="1524000" y="914400"/>
            <a:ext cx="7696200" cy="457200"/>
          </a:xfrm>
        </p:spPr>
        <p:txBody>
          <a:bodyPr/>
          <a:lstStyle/>
          <a:p>
            <a: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  <a:t>دستورالعمل برنامه کاهش ميزان پرداختي بيماران بستري در بيمارستان </a:t>
            </a:r>
            <a:b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  <a:t>وابسته به وزارت بهداشت درمان و آموزش پزشکي</a:t>
            </a:r>
            <a:r>
              <a:rPr lang="fa-IR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477371">
            <a:off x="823818" y="995018"/>
            <a:ext cx="1172075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5" name="Rectangle 32"/>
          <p:cNvSpPr txBox="1">
            <a:spLocks noChangeArrowheads="1"/>
          </p:cNvSpPr>
          <p:nvPr/>
        </p:nvSpPr>
        <p:spPr bwMode="auto">
          <a:xfrm>
            <a:off x="7848600" y="22860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1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477371">
            <a:off x="774700" y="1036638"/>
            <a:ext cx="1223963" cy="361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a-IR" sz="175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کنترل عفونت</a:t>
            </a:r>
            <a:endParaRPr lang="en-US" sz="175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7000" y="762000"/>
            <a:ext cx="5943600" cy="914400"/>
          </a:xfrm>
        </p:spPr>
        <p:txBody>
          <a:bodyPr/>
          <a:lstStyle/>
          <a:p>
            <a: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  <a:t>دستورالعمل برنامه کاهش ميزان پرداختي بيماران بستري در بيمارستان </a:t>
            </a:r>
            <a:b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  <a:t>وابسته به وزارت بهداشت درمان و آموزش پزشکي</a:t>
            </a:r>
            <a:r>
              <a:rPr lang="fa-IR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32"/>
          <p:cNvSpPr txBox="1">
            <a:spLocks noChangeArrowheads="1"/>
          </p:cNvSpPr>
          <p:nvPr/>
        </p:nvSpPr>
        <p:spPr bwMode="auto">
          <a:xfrm>
            <a:off x="7848600" y="22860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B Titr" pitchFamily="2" charset="-78"/>
              </a:rPr>
              <a:t>1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B Titr" pitchFamily="2" charset="-78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3505200" y="1524000"/>
            <a:ext cx="2133600" cy="990600"/>
          </a:xfrm>
          <a:prstGeom prst="plaqu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142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ساير موارد</a:t>
            </a:r>
            <a:endParaRPr lang="en-US" sz="2400" dirty="0">
              <a:solidFill>
                <a:srgbClr val="142D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895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1- ويزيت بيماران سرپائي اورژانس ، بدون تحت نظر قرار دادن مشمول اين طرح نمي شوند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5052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2- هزينه هاي بيمه تکميلي تغيير نمي کند و به صورت روال قبلي ادامه دارد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1910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3- کليه داروها ، تجهيزات و ملزومات  مصرفي پزشکي ، بيماران بايد در بيمارستان تامين گردد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006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4- در صورتي که ارائه امکان کليه خدمات در بيمارستان نباشد ، بيمارستانها از نظام ارجاع بايد   استفاده نمايند و تحت هيچ شرايطي بيماران را به مراکز خصوص ارجاع ندهند و کليه هزينه هاي نقل و انتقال  به عهده بيمارستان ارجاع دهنده مي باشد .</a:t>
            </a:r>
            <a:endParaRPr lang="en-US" sz="2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 rot="477371">
            <a:off x="788204" y="981906"/>
            <a:ext cx="119422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بسته دوم</a:t>
            </a:r>
            <a:endParaRPr lang="en-US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r">
              <a:buNone/>
            </a:pPr>
            <a:r>
              <a:rPr lang="fa-IR" sz="19900" dirty="0" smtClean="0">
                <a:cs typeface="B Titr" pitchFamily="2" charset="-78"/>
              </a:rPr>
              <a:t>2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477371">
            <a:off x="668220" y="929435"/>
            <a:ext cx="13546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33471"/>
            <a:ext cx="6553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b="1" dirty="0" smtClean="0">
                <a:latin typeface="+mj-lt"/>
                <a:ea typeface="+mj-ea"/>
                <a:cs typeface="B Titr" pitchFamily="2" charset="-78"/>
              </a:rPr>
              <a:t>دستورالعمل</a:t>
            </a:r>
          </a:p>
          <a:p>
            <a:pPr algn="ctr">
              <a:lnSpc>
                <a:spcPct val="200000"/>
              </a:lnSpc>
            </a:pPr>
            <a:r>
              <a:rPr lang="fa-IR" sz="3600" b="1" dirty="0" smtClean="0">
                <a:latin typeface="+mj-lt"/>
                <a:ea typeface="+mj-ea"/>
                <a:cs typeface="B Titr" pitchFamily="2" charset="-78"/>
              </a:rPr>
              <a:t> برنامه حمايت از ماندگاري پزشکان در مناطق محروم</a:t>
            </a:r>
            <a:endParaRPr lang="en-US" sz="3600" b="1" dirty="0" smtClean="0"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696200" cy="457200"/>
          </a:xfrm>
        </p:spPr>
        <p:txBody>
          <a:bodyPr/>
          <a:lstStyle/>
          <a:p>
            <a:pPr lvl="1" algn="r">
              <a:buNone/>
            </a:pPr>
            <a:r>
              <a:rPr lang="fa-IR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هدف کلي :</a:t>
            </a:r>
          </a:p>
        </p:txBody>
      </p:sp>
      <p:sp>
        <p:nvSpPr>
          <p:cNvPr id="6" name="TextBox 5"/>
          <p:cNvSpPr txBox="1"/>
          <p:nvPr/>
        </p:nvSpPr>
        <p:spPr>
          <a:xfrm rot="477371">
            <a:off x="788204" y="981906"/>
            <a:ext cx="119422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65919"/>
            <a:ext cx="5257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b="1" dirty="0" smtClean="0">
                <a:solidFill>
                  <a:schemeClr val="accent3"/>
                </a:solidFill>
                <a:cs typeface="B Titr" pitchFamily="2" charset="-78"/>
              </a:rPr>
              <a:t>برنامه حمايت از ماندگاري پزشکان در مناطق محروم</a:t>
            </a:r>
            <a:endParaRPr lang="en-US" b="1" dirty="0" smtClean="0">
              <a:solidFill>
                <a:schemeClr val="accent3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752600"/>
            <a:ext cx="66294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 smtClean="0">
                <a:cs typeface="B Titr" pitchFamily="2" charset="-78"/>
              </a:rPr>
              <a:t>ارتقاي  کيفيت خدمات سلامت در مناطق کمتر توسعه يافته ، با هدف افزايش دسترسي مردم  به خدمات و مراقبت هاي سلامت در سطح دوم و سوم و جذب ماندگاري پزشکان در اين مناطق تدوين شده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3810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rgbClr val="FFFF00"/>
                </a:solidFill>
                <a:latin typeface="+mn-lt"/>
                <a:cs typeface="B Titr" pitchFamily="2" charset="-78"/>
              </a:rPr>
              <a:t>هدف اختصاصي</a:t>
            </a:r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429000"/>
            <a:ext cx="7239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1-جذب و ماندگاري پزشکان در مناطق کمتر توسعه يافته کشور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2-ارتقاي عدالت در دسترسي و بهره مندي مردم به خدمات سلامت در مناطق محروم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3- کاهش پرداخت از جيب مردم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4- ساماندهي مناسب تر نظام ارجاع در سطح تخصصي و فوق تخصصي مناطق کمتر توسعه يافته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5- حذف پرداخت هاي غير رسمي در اين مناطق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6- اجراي صحيح نظام سطح بندي در بخش نيروي انساني و خدمات سرپائي و بستري</a:t>
            </a:r>
            <a:endParaRPr lang="en-US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7010400" y="2286000"/>
            <a:ext cx="14478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7391400" y="4191000"/>
            <a:ext cx="14478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algn="r">
              <a:buNone/>
            </a:pPr>
            <a:r>
              <a:rPr lang="fa-IR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65919"/>
            <a:ext cx="5257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b="1" dirty="0" smtClean="0">
                <a:solidFill>
                  <a:schemeClr val="accent3"/>
                </a:solidFill>
                <a:cs typeface="B Titr" pitchFamily="2" charset="-78"/>
              </a:rPr>
              <a:t>برنامه حمايت از ماندگاري پزشکان در مناطق محروم</a:t>
            </a:r>
            <a:endParaRPr lang="en-US" b="1" dirty="0" smtClean="0">
              <a:solidFill>
                <a:schemeClr val="accent3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477371">
            <a:off x="788204" y="981906"/>
            <a:ext cx="119422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828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Titr" pitchFamily="2" charset="-78"/>
              </a:rPr>
              <a:t>پزشکان ماندگار مشمول اين دستورالعمل مکلف به رعايت موارد زير مي باشند :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 rot="5400000">
            <a:off x="4416691" y="-1619119"/>
            <a:ext cx="98028" cy="8169410"/>
          </a:xfrm>
          <a:prstGeom prst="flowChartOffpage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819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* فعاليت تمام وقت در واحدهاي درماني ،آموزشي و درماني تابعه دانشگاه و </a:t>
            </a:r>
            <a:r>
              <a:rPr lang="fa-I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عدم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فعاليت پزشکي در قالب مطب ،درمانگاه ،مراکز جراحي محدود و بيمارستانها ي خصوصي ، خيريه و ساير مراکز عمومي غير دولتي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800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*آمادگي ارائه خدمات به صورت 24 ساعته و در ايام تعطيل در قالب آنکالي ، مقيمي و کلينيک عصر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726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*</a:t>
            </a:r>
            <a:r>
              <a:rPr lang="fa-IR" dirty="0" smtClean="0"/>
              <a:t>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عدم دريافت هر گونه وجهي از بيماران خارج از روال رسمي صندوق بيمارستان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algn="r">
              <a:buNone/>
            </a:pPr>
            <a:r>
              <a:rPr lang="fa-IR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65919"/>
            <a:ext cx="5257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b="1" dirty="0" smtClean="0">
                <a:solidFill>
                  <a:schemeClr val="accent3"/>
                </a:solidFill>
                <a:cs typeface="B Titr" pitchFamily="2" charset="-78"/>
              </a:rPr>
              <a:t>برنامه حمايت از ماندگاري پزشکان در مناطق محروم</a:t>
            </a:r>
            <a:endParaRPr lang="en-US" b="1" dirty="0" smtClean="0">
              <a:solidFill>
                <a:schemeClr val="accent3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477371">
            <a:off x="788204" y="981906"/>
            <a:ext cx="119422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تحول نظام سلامت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> نحوه امتياز دهي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 rot="5400000">
            <a:off x="4416691" y="-1619119"/>
            <a:ext cx="98028" cy="8169410"/>
          </a:xfrm>
          <a:prstGeom prst="flowChartOffpage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مرزي يا غير مرزي بودن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2819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ضريب محروميت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505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Titr" pitchFamily="2" charset="-78"/>
              </a:rPr>
              <a:t>درجه بدي آب و هوا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جمعيت شهر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6248400" y="2971800"/>
            <a:ext cx="381000" cy="228600"/>
          </a:xfrm>
          <a:prstGeom prst="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>
            <a:off x="6248400" y="3657600"/>
            <a:ext cx="381000" cy="228600"/>
          </a:xfrm>
          <a:prstGeom prst="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>
            <a:off x="6248400" y="4419600"/>
            <a:ext cx="381000" cy="228600"/>
          </a:xfrm>
          <a:prstGeom prst="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>
            <a:off x="6248400" y="5181600"/>
            <a:ext cx="381000" cy="228600"/>
          </a:xfrm>
          <a:prstGeom prst="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T (23)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B2B2B2"/>
        </a:dk1>
        <a:lt1>
          <a:srgbClr val="FFFFFF"/>
        </a:lt1>
        <a:dk2>
          <a:srgbClr val="0F3C7D"/>
        </a:dk2>
        <a:lt2>
          <a:srgbClr val="83B7E7"/>
        </a:lt2>
        <a:accent1>
          <a:srgbClr val="5AB14B"/>
        </a:accent1>
        <a:accent2>
          <a:srgbClr val="2F7ADF"/>
        </a:accent2>
        <a:accent3>
          <a:srgbClr val="AAAFBF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9E9EF2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05E5C"/>
        </a:dk2>
        <a:lt2>
          <a:srgbClr val="98DC9B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2350</Words>
  <Application>Microsoft Office PowerPoint</Application>
  <PresentationFormat>On-screen Show (4:3)</PresentationFormat>
  <Paragraphs>347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2  Titr</vt:lpstr>
      <vt:lpstr>Wingdings</vt:lpstr>
      <vt:lpstr>B Esfehan</vt:lpstr>
      <vt:lpstr>B Titr</vt:lpstr>
      <vt:lpstr>B Koodak</vt:lpstr>
      <vt:lpstr>Verdana</vt:lpstr>
      <vt:lpstr>B Nazanin</vt:lpstr>
      <vt:lpstr>Times New Roman</vt:lpstr>
      <vt:lpstr>Arabic Typesetting</vt:lpstr>
      <vt:lpstr>B Zar</vt:lpstr>
      <vt:lpstr>Wingdings 3</vt:lpstr>
      <vt:lpstr>AngsanaUPC</vt:lpstr>
      <vt:lpstr>Calibri</vt:lpstr>
      <vt:lpstr>MRT (23)</vt:lpstr>
      <vt:lpstr>  برنامه تحول نظام سلامت </vt:lpstr>
      <vt:lpstr>دستورالعمل برنامه کاهش ميزان پرداختي بيماران بستري در بيمارستان وابسته به وزارت بهداشت درمان و آموزش پزشکي</vt:lpstr>
      <vt:lpstr>دستورالعمل برنامه کاهش ميزان پرداختي بيماران بستري در بيمارستان  وابسته به وزارت بهداشت درمان و آموزش پزشکي  </vt:lpstr>
      <vt:lpstr>دستورالعمل برنامه کاهش ميزان پرداختي بيماران بستري در بيمارستان  وابسته به وزارت بهداشت درمان و آموزش پزشکي  </vt:lpstr>
      <vt:lpstr>دستورالعمل برنامه کاهش ميزان پرداختي بيماران بستري در بيمارستان  وابسته به وزارت بهداشت درمان و آموزش پزشکي  </vt:lpstr>
      <vt:lpstr>بسته دوم</vt:lpstr>
      <vt:lpstr>2</vt:lpstr>
      <vt:lpstr>2</vt:lpstr>
      <vt:lpstr>2</vt:lpstr>
      <vt:lpstr>2</vt:lpstr>
      <vt:lpstr>بسته سوم</vt:lpstr>
      <vt:lpstr>Slide 12</vt:lpstr>
      <vt:lpstr>Slide 13</vt:lpstr>
      <vt:lpstr>Slide 14</vt:lpstr>
      <vt:lpstr>Slide 15</vt:lpstr>
      <vt:lpstr>Slide 16</vt:lpstr>
      <vt:lpstr>بسته چهارم</vt:lpstr>
      <vt:lpstr>دستورالعمل ارتقاي کيفيت خدمات ويزيت در بيمارستانهاي وابسته به وزارت بهداشت ، درمان و آموزش پزشکي موزشی </vt:lpstr>
      <vt:lpstr> دستورالعمل ارتقاي کيفيت خدمات ويزيت در بيمارستانهاي وابسته به وزارت بهداشت ، درمان و آموزش پزشکي</vt:lpstr>
      <vt:lpstr>بسته پنجم</vt:lpstr>
      <vt:lpstr>دستورالعمل برنامه ارتقاي کيفيت هتلينگ در بيمارستانهاي وابسته به وزارت بهداشت ، درمان و آموزش پزشکي</vt:lpstr>
      <vt:lpstr>دستورالعمل برنامه ارتقاي کيفيت هتلينگ در بيمارستانهاي وابسته به وزارت بهداشت ، درمان و آموزش پزشکي</vt:lpstr>
      <vt:lpstr>Slide 23</vt:lpstr>
      <vt:lpstr>بسته ششم</vt:lpstr>
      <vt:lpstr>دستورالعمل برنامه  حفاظت مالي از بيماران صعب العلاج ، خاص و نيازمند 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اقدامات بيمارستان</vt:lpstr>
      <vt:lpstr>Slide 36</vt:lpstr>
      <vt:lpstr>Slide 37</vt:lpstr>
    </vt:vector>
  </TitlesOfParts>
  <Company>masodi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عملکرد سال 1392</dc:title>
  <dc:creator>rahimias2</dc:creator>
  <cp:lastModifiedBy>MRT</cp:lastModifiedBy>
  <cp:revision>198</cp:revision>
  <dcterms:created xsi:type="dcterms:W3CDTF">2014-03-15T03:42:53Z</dcterms:created>
  <dcterms:modified xsi:type="dcterms:W3CDTF">2015-10-27T05:54:50Z</dcterms:modified>
</cp:coreProperties>
</file>